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8" r:id="rId1"/>
  </p:sldMasterIdLst>
  <p:notesMasterIdLst>
    <p:notesMasterId r:id="rId12"/>
  </p:notesMasterIdLst>
  <p:sldIdLst>
    <p:sldId id="337" r:id="rId2"/>
    <p:sldId id="324" r:id="rId3"/>
    <p:sldId id="348" r:id="rId4"/>
    <p:sldId id="349" r:id="rId5"/>
    <p:sldId id="350" r:id="rId6"/>
    <p:sldId id="353" r:id="rId7"/>
    <p:sldId id="355" r:id="rId8"/>
    <p:sldId id="352" r:id="rId9"/>
    <p:sldId id="354" r:id="rId10"/>
    <p:sldId id="356" r:id="rId11"/>
  </p:sldIdLst>
  <p:sldSz cx="9144000" cy="6858000" type="screen4x3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2A5C"/>
    <a:srgbClr val="000066"/>
    <a:srgbClr val="FFFFFF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591" autoAdjust="0"/>
    <p:restoredTop sz="67840" autoAdjust="0"/>
  </p:normalViewPr>
  <p:slideViewPr>
    <p:cSldViewPr snapToGrid="0">
      <p:cViewPr varScale="1">
        <p:scale>
          <a:sx n="106" d="100"/>
          <a:sy n="106" d="100"/>
        </p:scale>
        <p:origin x="-6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D9240AE-6611-4125-871C-60EE5118666C}" type="datetimeFigureOut">
              <a:rPr lang="en-US"/>
              <a:pPr>
                <a:defRPr/>
              </a:pPr>
              <a:t>5/27/2009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7B5AF28-B6EF-4610-85C3-264A85FB698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>
            <a:normAutofit lnSpcReduction="10000"/>
          </a:bodyPr>
          <a:lstStyle/>
          <a:p>
            <a:pPr marL="216205" indent="-216205" eaLnBrk="1" fontAlgn="auto" hangingPunct="1">
              <a:spcBef>
                <a:spcPct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CA" sz="1700" dirty="0" smtClean="0">
                <a:latin typeface="Arial" charset="0"/>
              </a:rPr>
              <a:t>Process to train our classifier with new data</a:t>
            </a:r>
          </a:p>
          <a:p>
            <a:pPr marL="216205" indent="-216205" eaLnBrk="1" fontAlgn="auto" hangingPunct="1">
              <a:spcBef>
                <a:spcPct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CA" sz="1700" dirty="0" smtClean="0">
                <a:latin typeface="Arial" charset="0"/>
              </a:rPr>
              <a:t>Recording: delay </a:t>
            </a:r>
            <a:r>
              <a:rPr lang="en-CA" sz="1700" dirty="0" err="1" smtClean="0">
                <a:latin typeface="Arial" charset="0"/>
              </a:rPr>
              <a:t>hangup</a:t>
            </a:r>
            <a:endParaRPr lang="en-CA" sz="1700" dirty="0" smtClean="0">
              <a:latin typeface="Arial" charset="0"/>
            </a:endParaRPr>
          </a:p>
          <a:p>
            <a:pPr marL="216205" indent="-216205" eaLnBrk="1" fontAlgn="auto" hangingPunct="1">
              <a:spcBef>
                <a:spcPct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CA" sz="1700" dirty="0" smtClean="0">
                <a:latin typeface="Arial" charset="0"/>
              </a:rPr>
              <a:t>CDR: contains CPA results, connect event, early media information</a:t>
            </a:r>
          </a:p>
          <a:p>
            <a:pPr marL="216205" indent="-216205" eaLnBrk="1" fontAlgn="auto" hangingPunct="1">
              <a:spcBef>
                <a:spcPct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CA" sz="1700" dirty="0" smtClean="0">
                <a:latin typeface="Arial" charset="0"/>
              </a:rPr>
              <a:t>Script to clean up raw data (identify duplicate, problems, etc.)</a:t>
            </a:r>
          </a:p>
          <a:p>
            <a:pPr marL="216205" indent="-216205" eaLnBrk="1" fontAlgn="auto" hangingPunct="1">
              <a:spcBef>
                <a:spcPct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CA" sz="1700" dirty="0" smtClean="0">
                <a:latin typeface="Arial" charset="0"/>
              </a:rPr>
              <a:t>Procedure to annotate can be followed by non technical staff</a:t>
            </a:r>
          </a:p>
          <a:p>
            <a:pPr marL="216205" indent="-216205" eaLnBrk="1" fontAlgn="auto" hangingPunct="1">
              <a:spcBef>
                <a:spcPct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CA" sz="1700" dirty="0" smtClean="0">
                <a:latin typeface="Arial" charset="0"/>
              </a:rPr>
              <a:t>Benchmark: accuracy and speed for various classes. Identify area of improvement</a:t>
            </a:r>
          </a:p>
          <a:p>
            <a:pPr marL="216205" indent="-216205" eaLnBrk="1" fontAlgn="auto" hangingPunct="1">
              <a:spcBef>
                <a:spcPct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CA" sz="1700" dirty="0" smtClean="0">
                <a:latin typeface="Arial" charset="0"/>
              </a:rPr>
              <a:t>Train with new data sets and maybe new features. Explain training set and test set.</a:t>
            </a:r>
          </a:p>
          <a:p>
            <a:pPr marL="216205" indent="-216205" eaLnBrk="1" fontAlgn="auto" hangingPunct="1">
              <a:spcBef>
                <a:spcPct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CA" sz="1700" dirty="0" err="1" smtClean="0">
                <a:latin typeface="Arial" charset="0"/>
              </a:rPr>
              <a:t>Productization</a:t>
            </a:r>
            <a:r>
              <a:rPr lang="en-CA" sz="1700" dirty="0" smtClean="0">
                <a:latin typeface="Arial" charset="0"/>
              </a:rPr>
              <a:t> testing: This is sometimes where we discover what the network as learned. For instance: number of rings and correlation to answering machine.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EDA6C6-1D90-4B4E-BADB-06D38A616A15}" type="slidenum">
              <a:rPr lang="en-CA" smtClean="0"/>
              <a:pPr>
                <a:defRPr/>
              </a:pPr>
              <a:t>10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Drawing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4400" y="1981200"/>
            <a:ext cx="7772400" cy="1470025"/>
          </a:xfrm>
          <a:noFill/>
        </p:spPr>
        <p:txBody>
          <a:bodyPr anchor="b">
            <a:normAutofit/>
          </a:bodyPr>
          <a:lstStyle>
            <a:lvl1pPr algn="r">
              <a:defRPr sz="3200" b="1">
                <a:solidFill>
                  <a:srgbClr val="005DA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460750"/>
            <a:ext cx="6400800" cy="730250"/>
          </a:xfrm>
        </p:spPr>
        <p:txBody>
          <a:bodyPr>
            <a:normAutofit/>
          </a:bodyPr>
          <a:lstStyle>
            <a:lvl1pPr marL="0" indent="0" algn="r">
              <a:buFontTx/>
              <a:buNone/>
              <a:defRPr sz="2100" b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6FA8-50AE-43AD-8BD0-F533E419176F}" type="datetime1">
              <a:rPr lang="fr-CA"/>
              <a:pPr>
                <a:defRPr/>
              </a:pPr>
              <a:t>2009-05-27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(c) 2009 Sangoma Technologies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59714-0C0D-45E1-9B09-EAE397934832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7FBE1-F569-4C9D-BC22-0D13623026F0}" type="datetime1">
              <a:rPr lang="fr-CA"/>
              <a:pPr>
                <a:defRPr/>
              </a:pPr>
              <a:t>2009-05-27</a:t>
            </a:fld>
            <a:endParaRPr lang="en-C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(c) 2009 Sangoma Technologies</a:t>
            </a:r>
            <a:endParaRPr lang="en-C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27D5E-DCBA-4C4C-91BA-149B585EAE5C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E6293-6BB3-40D5-A879-B32BE34A00B0}" type="datetime1">
              <a:rPr lang="fr-CA"/>
              <a:pPr>
                <a:defRPr/>
              </a:pPr>
              <a:t>2009-05-27</a:t>
            </a:fld>
            <a:endParaRPr lang="en-CA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(c) 2009 Sangoma Technologies</a:t>
            </a:r>
            <a:endParaRPr lang="en-CA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118E7-2F0F-4391-BE4E-22D34B67BDA6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0975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14572-0E7E-46EC-9295-15B435377763}" type="datetime4">
              <a:rPr lang="en-US"/>
              <a:pPr>
                <a:defRPr/>
              </a:pPr>
              <a:t>May 27, 2009</a:t>
            </a:fld>
            <a:endParaRPr lang="en-CA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© 2008 Paraxip Technologies – Confidential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9B404-7804-4755-A0C5-C2A0617CD144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294438"/>
            <a:ext cx="9144000" cy="563562"/>
          </a:xfrm>
          <a:prstGeom prst="rect">
            <a:avLst/>
          </a:prstGeom>
          <a:gradFill flip="none" rotWithShape="1">
            <a:gsLst>
              <a:gs pos="60000">
                <a:schemeClr val="bg1">
                  <a:lumMod val="6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07113" y="0"/>
            <a:ext cx="259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fld id="{B75445B8-0A1A-41EA-9453-CFF3FC8BF55B}" type="datetime1">
              <a:rPr lang="fr-CA"/>
              <a:pPr>
                <a:defRPr/>
              </a:pPr>
              <a:t>2009-05-27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6713" y="6386513"/>
            <a:ext cx="518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CA"/>
              <a:t>(c) 2009 Sangoma Technologies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64513" y="6386513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0267BDBA-B293-4AF5-B398-F7681ECDF1DF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  <p:pic>
        <p:nvPicPr>
          <p:cNvPr id="1032" name="Picture 8" descr="2207CMYK_Sangoma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5138" y="6400800"/>
            <a:ext cx="20970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4" r:id="rId2"/>
    <p:sldLayoutId id="2147484115" r:id="rId3"/>
    <p:sldLayoutId id="2147484116" r:id="rId4"/>
    <p:sldLayoutId id="2147484118" r:id="rId5"/>
    <p:sldLayoutId id="2147484119" r:id="rId6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rgbClr val="005DA6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05DA6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05DA6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05DA6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05DA6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5DA6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5DA6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5DA6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5DA6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•"/>
        <a:defRPr sz="28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–"/>
        <a:defRPr sz="28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•"/>
        <a:defRPr sz="24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–"/>
        <a:defRPr sz="20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»"/>
        <a:defRPr sz="20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wmf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mtClean="0">
                <a:latin typeface="Arial" charset="0"/>
                <a:cs typeface="Arial" charset="0"/>
              </a:rPr>
              <a:t>NetBorder Call Analyzer</a:t>
            </a:r>
            <a:br>
              <a:rPr lang="en-CA" smtClean="0">
                <a:latin typeface="Arial" charset="0"/>
                <a:cs typeface="Arial" charset="0"/>
              </a:rPr>
            </a:br>
            <a:r>
              <a:rPr lang="en-CA" smtClean="0">
                <a:latin typeface="Arial" charset="0"/>
                <a:cs typeface="Arial" charset="0"/>
              </a:rPr>
              <a:t>Accuracy Benchmarking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May 2009</a:t>
            </a:r>
            <a:endParaRPr lang="en-CA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b="50182"/>
          <a:stretch>
            <a:fillRect/>
          </a:stretch>
        </p:blipFill>
        <p:spPr bwMode="auto">
          <a:xfrm>
            <a:off x="1518978" y="1642432"/>
            <a:ext cx="6072187" cy="3693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reflection blurRad="6350" stA="52000" endA="300" endPos="35000" dir="5400000" sy="-100000" algn="bl" rotWithShape="0"/>
          </a:effectLst>
        </p:spPr>
      </p:pic>
      <p:sp>
        <p:nvSpPr>
          <p:cNvPr id="5" name="Tit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Thank you!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50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CA" dirty="0" smtClean="0"/>
              <a:t>First things first: the human brain</a:t>
            </a:r>
          </a:p>
          <a:p>
            <a:pPr lvl="1">
              <a:defRPr/>
            </a:pPr>
            <a:r>
              <a:rPr lang="en-CA" dirty="0" smtClean="0"/>
              <a:t>Every time we place a call we instinctively perform call-progress analysis</a:t>
            </a:r>
          </a:p>
          <a:p>
            <a:pPr lvl="1">
              <a:defRPr/>
            </a:pPr>
            <a:r>
              <a:rPr lang="en-CA" dirty="0" smtClean="0"/>
              <a:t>We listen for dial tone before dialling, detect ring back, busy, answer, background noise, etc.</a:t>
            </a:r>
          </a:p>
          <a:p>
            <a:pPr lvl="1">
              <a:defRPr/>
            </a:pPr>
            <a:r>
              <a:rPr lang="en-CA" dirty="0" smtClean="0"/>
              <a:t>Nearly unfailing precision!</a:t>
            </a:r>
          </a:p>
          <a:p>
            <a:pPr>
              <a:defRPr/>
            </a:pPr>
            <a:r>
              <a:rPr lang="en-CA" dirty="0" smtClean="0"/>
              <a:t>How to match this with a machine? </a:t>
            </a:r>
          </a:p>
          <a:p>
            <a:pPr lvl="1">
              <a:defRPr/>
            </a:pPr>
            <a:r>
              <a:rPr lang="en-CA" dirty="0" smtClean="0"/>
              <a:t>Algorithms!</a:t>
            </a:r>
          </a:p>
          <a:p>
            <a:pPr lvl="1">
              <a:defRPr/>
            </a:pPr>
            <a:r>
              <a:rPr lang="en-CA" dirty="0" smtClean="0"/>
              <a:t>Typical: CPA algorithms implement heuristics on specialized hardware</a:t>
            </a:r>
          </a:p>
          <a:p>
            <a:pPr lvl="1">
              <a:defRPr/>
            </a:pPr>
            <a:endParaRPr lang="en-CA" dirty="0" smtClean="0"/>
          </a:p>
          <a:p>
            <a:pPr lvl="1">
              <a:defRPr/>
            </a:pPr>
            <a:endParaRPr lang="en-CA" dirty="0" smtClean="0"/>
          </a:p>
          <a:p>
            <a:pPr lvl="1">
              <a:defRPr/>
            </a:pPr>
            <a:endParaRPr lang="en-CA" dirty="0" smtClean="0"/>
          </a:p>
        </p:txBody>
      </p:sp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800" smtClean="0">
                <a:latin typeface="Arial" charset="0"/>
                <a:cs typeface="Arial" charset="0"/>
              </a:rPr>
              <a:t>How do you make a </a:t>
            </a:r>
            <a:br>
              <a:rPr lang="en-CA" sz="2800" smtClean="0">
                <a:latin typeface="Arial" charset="0"/>
                <a:cs typeface="Arial" charset="0"/>
              </a:rPr>
            </a:br>
            <a:r>
              <a:rPr lang="en-CA" sz="2800" smtClean="0">
                <a:latin typeface="Arial" charset="0"/>
                <a:cs typeface="Arial" charset="0"/>
              </a:rPr>
              <a:t>machine analyze and classify calls?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6F5699-2DB3-400C-BB29-99E0820453EC}" type="datetime1">
              <a:rPr lang="fr-CA"/>
              <a:pPr>
                <a:defRPr/>
              </a:pPr>
              <a:t>2009-05-27</a:t>
            </a:fld>
            <a:endParaRPr lang="en-CA" dirty="0"/>
          </a:p>
        </p:txBody>
      </p:sp>
      <p:sp>
        <p:nvSpPr>
          <p:cNvPr id="922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(c) 2009 Sangoma Technologies</a:t>
            </a:r>
          </a:p>
        </p:txBody>
      </p:sp>
      <p:sp>
        <p:nvSpPr>
          <p:cNvPr id="92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5A7CFF-149A-4B84-9841-74894C595158}" type="slidenum">
              <a:rPr lang="en-CA"/>
              <a:pPr>
                <a:defRPr/>
              </a:pPr>
              <a:t>2</a:t>
            </a:fld>
            <a:endParaRPr lang="en-CA"/>
          </a:p>
        </p:txBody>
      </p:sp>
      <p:grpSp>
        <p:nvGrpSpPr>
          <p:cNvPr id="4103" name="Group 30"/>
          <p:cNvGrpSpPr>
            <a:grpSpLocks noChangeAspect="1"/>
          </p:cNvGrpSpPr>
          <p:nvPr/>
        </p:nvGrpSpPr>
        <p:grpSpPr bwMode="auto">
          <a:xfrm rot="504817">
            <a:off x="7823200" y="669925"/>
            <a:ext cx="1014413" cy="1014413"/>
            <a:chOff x="3404" y="1903"/>
            <a:chExt cx="570" cy="569"/>
          </a:xfrm>
        </p:grpSpPr>
        <p:sp>
          <p:nvSpPr>
            <p:cNvPr id="4104" name="AutoShape 29"/>
            <p:cNvSpPr>
              <a:spLocks noChangeAspect="1" noChangeArrowheads="1" noTextEdit="1"/>
            </p:cNvSpPr>
            <p:nvPr/>
          </p:nvSpPr>
          <p:spPr bwMode="auto">
            <a:xfrm>
              <a:off x="3404" y="1903"/>
              <a:ext cx="570" cy="5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Freeform 31"/>
            <p:cNvSpPr>
              <a:spLocks/>
            </p:cNvSpPr>
            <p:nvPr/>
          </p:nvSpPr>
          <p:spPr bwMode="auto">
            <a:xfrm>
              <a:off x="3417" y="1927"/>
              <a:ext cx="525" cy="528"/>
            </a:xfrm>
            <a:custGeom>
              <a:avLst/>
              <a:gdLst/>
              <a:ahLst/>
              <a:cxnLst>
                <a:cxn ang="0">
                  <a:pos x="108" y="1060"/>
                </a:cxn>
                <a:cxn ang="0">
                  <a:pos x="86" y="1058"/>
                </a:cxn>
                <a:cxn ang="0">
                  <a:pos x="66" y="1052"/>
                </a:cxn>
                <a:cxn ang="0">
                  <a:pos x="47" y="1042"/>
                </a:cxn>
                <a:cxn ang="0">
                  <a:pos x="32" y="1029"/>
                </a:cxn>
                <a:cxn ang="0">
                  <a:pos x="18" y="1013"/>
                </a:cxn>
                <a:cxn ang="0">
                  <a:pos x="8" y="994"/>
                </a:cxn>
                <a:cxn ang="0">
                  <a:pos x="2" y="975"/>
                </a:cxn>
                <a:cxn ang="0">
                  <a:pos x="0" y="953"/>
                </a:cxn>
                <a:cxn ang="0">
                  <a:pos x="0" y="107"/>
                </a:cxn>
                <a:cxn ang="0">
                  <a:pos x="2" y="85"/>
                </a:cxn>
                <a:cxn ang="0">
                  <a:pos x="8" y="66"/>
                </a:cxn>
                <a:cxn ang="0">
                  <a:pos x="18" y="48"/>
                </a:cxn>
                <a:cxn ang="0">
                  <a:pos x="32" y="31"/>
                </a:cxn>
                <a:cxn ang="0">
                  <a:pos x="47" y="19"/>
                </a:cxn>
                <a:cxn ang="0">
                  <a:pos x="66" y="8"/>
                </a:cxn>
                <a:cxn ang="0">
                  <a:pos x="86" y="3"/>
                </a:cxn>
                <a:cxn ang="0">
                  <a:pos x="108" y="0"/>
                </a:cxn>
                <a:cxn ang="0">
                  <a:pos x="951" y="0"/>
                </a:cxn>
                <a:cxn ang="0">
                  <a:pos x="973" y="3"/>
                </a:cxn>
                <a:cxn ang="0">
                  <a:pos x="993" y="8"/>
                </a:cxn>
                <a:cxn ang="0">
                  <a:pos x="1012" y="19"/>
                </a:cxn>
                <a:cxn ang="0">
                  <a:pos x="1028" y="31"/>
                </a:cxn>
                <a:cxn ang="0">
                  <a:pos x="1041" y="48"/>
                </a:cxn>
                <a:cxn ang="0">
                  <a:pos x="1051" y="66"/>
                </a:cxn>
                <a:cxn ang="0">
                  <a:pos x="1057" y="85"/>
                </a:cxn>
                <a:cxn ang="0">
                  <a:pos x="1059" y="107"/>
                </a:cxn>
                <a:cxn ang="0">
                  <a:pos x="1059" y="953"/>
                </a:cxn>
                <a:cxn ang="0">
                  <a:pos x="1057" y="975"/>
                </a:cxn>
                <a:cxn ang="0">
                  <a:pos x="1051" y="994"/>
                </a:cxn>
                <a:cxn ang="0">
                  <a:pos x="1041" y="1013"/>
                </a:cxn>
                <a:cxn ang="0">
                  <a:pos x="1028" y="1029"/>
                </a:cxn>
                <a:cxn ang="0">
                  <a:pos x="1012" y="1042"/>
                </a:cxn>
                <a:cxn ang="0">
                  <a:pos x="993" y="1052"/>
                </a:cxn>
                <a:cxn ang="0">
                  <a:pos x="973" y="1058"/>
                </a:cxn>
                <a:cxn ang="0">
                  <a:pos x="951" y="1060"/>
                </a:cxn>
                <a:cxn ang="0">
                  <a:pos x="108" y="1060"/>
                </a:cxn>
              </a:cxnLst>
              <a:rect l="0" t="0" r="r" b="b"/>
              <a:pathLst>
                <a:path w="1059" h="1060">
                  <a:moveTo>
                    <a:pt x="108" y="1060"/>
                  </a:moveTo>
                  <a:lnTo>
                    <a:pt x="86" y="1058"/>
                  </a:lnTo>
                  <a:lnTo>
                    <a:pt x="66" y="1052"/>
                  </a:lnTo>
                  <a:lnTo>
                    <a:pt x="47" y="1042"/>
                  </a:lnTo>
                  <a:lnTo>
                    <a:pt x="32" y="1029"/>
                  </a:lnTo>
                  <a:lnTo>
                    <a:pt x="18" y="1013"/>
                  </a:lnTo>
                  <a:lnTo>
                    <a:pt x="8" y="994"/>
                  </a:lnTo>
                  <a:lnTo>
                    <a:pt x="2" y="975"/>
                  </a:lnTo>
                  <a:lnTo>
                    <a:pt x="0" y="953"/>
                  </a:lnTo>
                  <a:lnTo>
                    <a:pt x="0" y="107"/>
                  </a:lnTo>
                  <a:lnTo>
                    <a:pt x="2" y="85"/>
                  </a:lnTo>
                  <a:lnTo>
                    <a:pt x="8" y="66"/>
                  </a:lnTo>
                  <a:lnTo>
                    <a:pt x="18" y="48"/>
                  </a:lnTo>
                  <a:lnTo>
                    <a:pt x="32" y="31"/>
                  </a:lnTo>
                  <a:lnTo>
                    <a:pt x="47" y="19"/>
                  </a:lnTo>
                  <a:lnTo>
                    <a:pt x="66" y="8"/>
                  </a:lnTo>
                  <a:lnTo>
                    <a:pt x="86" y="3"/>
                  </a:lnTo>
                  <a:lnTo>
                    <a:pt x="108" y="0"/>
                  </a:lnTo>
                  <a:lnTo>
                    <a:pt x="951" y="0"/>
                  </a:lnTo>
                  <a:lnTo>
                    <a:pt x="973" y="3"/>
                  </a:lnTo>
                  <a:lnTo>
                    <a:pt x="993" y="8"/>
                  </a:lnTo>
                  <a:lnTo>
                    <a:pt x="1012" y="19"/>
                  </a:lnTo>
                  <a:lnTo>
                    <a:pt x="1028" y="31"/>
                  </a:lnTo>
                  <a:lnTo>
                    <a:pt x="1041" y="48"/>
                  </a:lnTo>
                  <a:lnTo>
                    <a:pt x="1051" y="66"/>
                  </a:lnTo>
                  <a:lnTo>
                    <a:pt x="1057" y="85"/>
                  </a:lnTo>
                  <a:lnTo>
                    <a:pt x="1059" y="107"/>
                  </a:lnTo>
                  <a:lnTo>
                    <a:pt x="1059" y="953"/>
                  </a:lnTo>
                  <a:lnTo>
                    <a:pt x="1057" y="975"/>
                  </a:lnTo>
                  <a:lnTo>
                    <a:pt x="1051" y="994"/>
                  </a:lnTo>
                  <a:lnTo>
                    <a:pt x="1041" y="1013"/>
                  </a:lnTo>
                  <a:lnTo>
                    <a:pt x="1028" y="1029"/>
                  </a:lnTo>
                  <a:lnTo>
                    <a:pt x="1012" y="1042"/>
                  </a:lnTo>
                  <a:lnTo>
                    <a:pt x="993" y="1052"/>
                  </a:lnTo>
                  <a:lnTo>
                    <a:pt x="973" y="1058"/>
                  </a:lnTo>
                  <a:lnTo>
                    <a:pt x="951" y="1060"/>
                  </a:lnTo>
                  <a:lnTo>
                    <a:pt x="108" y="106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4106" name="Freeform 32"/>
            <p:cNvSpPr>
              <a:spLocks/>
            </p:cNvSpPr>
            <p:nvPr/>
          </p:nvSpPr>
          <p:spPr bwMode="auto">
            <a:xfrm>
              <a:off x="3464" y="1969"/>
              <a:ext cx="456" cy="488"/>
            </a:xfrm>
            <a:custGeom>
              <a:avLst/>
              <a:gdLst>
                <a:gd name="T0" fmla="*/ 1 w 912"/>
                <a:gd name="T1" fmla="*/ 1 h 976"/>
                <a:gd name="T2" fmla="*/ 1 w 912"/>
                <a:gd name="T3" fmla="*/ 1 h 976"/>
                <a:gd name="T4" fmla="*/ 1 w 912"/>
                <a:gd name="T5" fmla="*/ 1 h 976"/>
                <a:gd name="T6" fmla="*/ 1 w 912"/>
                <a:gd name="T7" fmla="*/ 1 h 976"/>
                <a:gd name="T8" fmla="*/ 1 w 912"/>
                <a:gd name="T9" fmla="*/ 1 h 976"/>
                <a:gd name="T10" fmla="*/ 1 w 912"/>
                <a:gd name="T11" fmla="*/ 1 h 976"/>
                <a:gd name="T12" fmla="*/ 1 w 912"/>
                <a:gd name="T13" fmla="*/ 1 h 976"/>
                <a:gd name="T14" fmla="*/ 1 w 912"/>
                <a:gd name="T15" fmla="*/ 1 h 976"/>
                <a:gd name="T16" fmla="*/ 1 w 912"/>
                <a:gd name="T17" fmla="*/ 1 h 976"/>
                <a:gd name="T18" fmla="*/ 1 w 912"/>
                <a:gd name="T19" fmla="*/ 1 h 976"/>
                <a:gd name="T20" fmla="*/ 1 w 912"/>
                <a:gd name="T21" fmla="*/ 1 h 976"/>
                <a:gd name="T22" fmla="*/ 1 w 912"/>
                <a:gd name="T23" fmla="*/ 1 h 976"/>
                <a:gd name="T24" fmla="*/ 1 w 912"/>
                <a:gd name="T25" fmla="*/ 1 h 976"/>
                <a:gd name="T26" fmla="*/ 1 w 912"/>
                <a:gd name="T27" fmla="*/ 1 h 976"/>
                <a:gd name="T28" fmla="*/ 1 w 912"/>
                <a:gd name="T29" fmla="*/ 1 h 976"/>
                <a:gd name="T30" fmla="*/ 1 w 912"/>
                <a:gd name="T31" fmla="*/ 1 h 976"/>
                <a:gd name="T32" fmla="*/ 1 w 912"/>
                <a:gd name="T33" fmla="*/ 0 h 976"/>
                <a:gd name="T34" fmla="*/ 1 w 912"/>
                <a:gd name="T35" fmla="*/ 1 h 976"/>
                <a:gd name="T36" fmla="*/ 1 w 912"/>
                <a:gd name="T37" fmla="*/ 1 h 976"/>
                <a:gd name="T38" fmla="*/ 1 w 912"/>
                <a:gd name="T39" fmla="*/ 1 h 976"/>
                <a:gd name="T40" fmla="*/ 1 w 912"/>
                <a:gd name="T41" fmla="*/ 1 h 976"/>
                <a:gd name="T42" fmla="*/ 1 w 912"/>
                <a:gd name="T43" fmla="*/ 1 h 976"/>
                <a:gd name="T44" fmla="*/ 1 w 912"/>
                <a:gd name="T45" fmla="*/ 1 h 976"/>
                <a:gd name="T46" fmla="*/ 1 w 912"/>
                <a:gd name="T47" fmla="*/ 1 h 976"/>
                <a:gd name="T48" fmla="*/ 1 w 912"/>
                <a:gd name="T49" fmla="*/ 1 h 976"/>
                <a:gd name="T50" fmla="*/ 1 w 912"/>
                <a:gd name="T51" fmla="*/ 1 h 976"/>
                <a:gd name="T52" fmla="*/ 1 w 912"/>
                <a:gd name="T53" fmla="*/ 1 h 976"/>
                <a:gd name="T54" fmla="*/ 1 w 912"/>
                <a:gd name="T55" fmla="*/ 1 h 976"/>
                <a:gd name="T56" fmla="*/ 1 w 912"/>
                <a:gd name="T57" fmla="*/ 1 h 976"/>
                <a:gd name="T58" fmla="*/ 1 w 912"/>
                <a:gd name="T59" fmla="*/ 1 h 976"/>
                <a:gd name="T60" fmla="*/ 1 w 912"/>
                <a:gd name="T61" fmla="*/ 1 h 976"/>
                <a:gd name="T62" fmla="*/ 1 w 912"/>
                <a:gd name="T63" fmla="*/ 1 h 976"/>
                <a:gd name="T64" fmla="*/ 1 w 912"/>
                <a:gd name="T65" fmla="*/ 1 h 976"/>
                <a:gd name="T66" fmla="*/ 1 w 912"/>
                <a:gd name="T67" fmla="*/ 1 h 976"/>
                <a:gd name="T68" fmla="*/ 1 w 912"/>
                <a:gd name="T69" fmla="*/ 1 h 976"/>
                <a:gd name="T70" fmla="*/ 1 w 912"/>
                <a:gd name="T71" fmla="*/ 1 h 976"/>
                <a:gd name="T72" fmla="*/ 1 w 912"/>
                <a:gd name="T73" fmla="*/ 1 h 976"/>
                <a:gd name="T74" fmla="*/ 1 w 912"/>
                <a:gd name="T75" fmla="*/ 1 h 976"/>
                <a:gd name="T76" fmla="*/ 0 w 912"/>
                <a:gd name="T77" fmla="*/ 1 h 976"/>
                <a:gd name="T78" fmla="*/ 1 w 912"/>
                <a:gd name="T79" fmla="*/ 1 h 976"/>
                <a:gd name="T80" fmla="*/ 1 w 912"/>
                <a:gd name="T81" fmla="*/ 1 h 976"/>
                <a:gd name="T82" fmla="*/ 1 w 912"/>
                <a:gd name="T83" fmla="*/ 1 h 976"/>
                <a:gd name="T84" fmla="*/ 1 w 912"/>
                <a:gd name="T85" fmla="*/ 1 h 976"/>
                <a:gd name="T86" fmla="*/ 1 w 912"/>
                <a:gd name="T87" fmla="*/ 1 h 976"/>
                <a:gd name="T88" fmla="*/ 1 w 912"/>
                <a:gd name="T89" fmla="*/ 1 h 976"/>
                <a:gd name="T90" fmla="*/ 1 w 912"/>
                <a:gd name="T91" fmla="*/ 1 h 976"/>
                <a:gd name="T92" fmla="*/ 1 w 912"/>
                <a:gd name="T93" fmla="*/ 1 h 976"/>
                <a:gd name="T94" fmla="*/ 1 w 912"/>
                <a:gd name="T95" fmla="*/ 1 h 976"/>
                <a:gd name="T96" fmla="*/ 1 w 912"/>
                <a:gd name="T97" fmla="*/ 1 h 976"/>
                <a:gd name="T98" fmla="*/ 1 w 912"/>
                <a:gd name="T99" fmla="*/ 1 h 976"/>
                <a:gd name="T100" fmla="*/ 1 w 912"/>
                <a:gd name="T101" fmla="*/ 1 h 976"/>
                <a:gd name="T102" fmla="*/ 1 w 912"/>
                <a:gd name="T103" fmla="*/ 1 h 976"/>
                <a:gd name="T104" fmla="*/ 1 w 912"/>
                <a:gd name="T105" fmla="*/ 1 h 97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912"/>
                <a:gd name="T160" fmla="*/ 0 h 976"/>
                <a:gd name="T161" fmla="*/ 912 w 912"/>
                <a:gd name="T162" fmla="*/ 976 h 97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912" h="976">
                  <a:moveTo>
                    <a:pt x="683" y="748"/>
                  </a:moveTo>
                  <a:lnTo>
                    <a:pt x="677" y="730"/>
                  </a:lnTo>
                  <a:lnTo>
                    <a:pt x="670" y="711"/>
                  </a:lnTo>
                  <a:lnTo>
                    <a:pt x="664" y="692"/>
                  </a:lnTo>
                  <a:lnTo>
                    <a:pt x="658" y="671"/>
                  </a:lnTo>
                  <a:lnTo>
                    <a:pt x="656" y="648"/>
                  </a:lnTo>
                  <a:lnTo>
                    <a:pt x="655" y="621"/>
                  </a:lnTo>
                  <a:lnTo>
                    <a:pt x="656" y="589"/>
                  </a:lnTo>
                  <a:lnTo>
                    <a:pt x="660" y="553"/>
                  </a:lnTo>
                  <a:lnTo>
                    <a:pt x="665" y="531"/>
                  </a:lnTo>
                  <a:lnTo>
                    <a:pt x="670" y="505"/>
                  </a:lnTo>
                  <a:lnTo>
                    <a:pt x="677" y="478"/>
                  </a:lnTo>
                  <a:lnTo>
                    <a:pt x="683" y="449"/>
                  </a:lnTo>
                  <a:lnTo>
                    <a:pt x="690" y="419"/>
                  </a:lnTo>
                  <a:lnTo>
                    <a:pt x="696" y="388"/>
                  </a:lnTo>
                  <a:lnTo>
                    <a:pt x="700" y="357"/>
                  </a:lnTo>
                  <a:lnTo>
                    <a:pt x="702" y="328"/>
                  </a:lnTo>
                  <a:lnTo>
                    <a:pt x="701" y="282"/>
                  </a:lnTo>
                  <a:lnTo>
                    <a:pt x="696" y="241"/>
                  </a:lnTo>
                  <a:lnTo>
                    <a:pt x="689" y="204"/>
                  </a:lnTo>
                  <a:lnTo>
                    <a:pt x="679" y="169"/>
                  </a:lnTo>
                  <a:lnTo>
                    <a:pt x="666" y="140"/>
                  </a:lnTo>
                  <a:lnTo>
                    <a:pt x="651" y="113"/>
                  </a:lnTo>
                  <a:lnTo>
                    <a:pt x="633" y="89"/>
                  </a:lnTo>
                  <a:lnTo>
                    <a:pt x="613" y="69"/>
                  </a:lnTo>
                  <a:lnTo>
                    <a:pt x="591" y="52"/>
                  </a:lnTo>
                  <a:lnTo>
                    <a:pt x="568" y="37"/>
                  </a:lnTo>
                  <a:lnTo>
                    <a:pt x="543" y="26"/>
                  </a:lnTo>
                  <a:lnTo>
                    <a:pt x="516" y="15"/>
                  </a:lnTo>
                  <a:lnTo>
                    <a:pt x="487" y="8"/>
                  </a:lnTo>
                  <a:lnTo>
                    <a:pt x="457" y="4"/>
                  </a:lnTo>
                  <a:lnTo>
                    <a:pt x="428" y="1"/>
                  </a:lnTo>
                  <a:lnTo>
                    <a:pt x="395" y="0"/>
                  </a:lnTo>
                  <a:lnTo>
                    <a:pt x="377" y="0"/>
                  </a:lnTo>
                  <a:lnTo>
                    <a:pt x="360" y="3"/>
                  </a:lnTo>
                  <a:lnTo>
                    <a:pt x="341" y="5"/>
                  </a:lnTo>
                  <a:lnTo>
                    <a:pt x="324" y="8"/>
                  </a:lnTo>
                  <a:lnTo>
                    <a:pt x="308" y="13"/>
                  </a:lnTo>
                  <a:lnTo>
                    <a:pt x="290" y="19"/>
                  </a:lnTo>
                  <a:lnTo>
                    <a:pt x="274" y="26"/>
                  </a:lnTo>
                  <a:lnTo>
                    <a:pt x="259" y="33"/>
                  </a:lnTo>
                  <a:lnTo>
                    <a:pt x="244" y="41"/>
                  </a:lnTo>
                  <a:lnTo>
                    <a:pt x="230" y="49"/>
                  </a:lnTo>
                  <a:lnTo>
                    <a:pt x="217" y="58"/>
                  </a:lnTo>
                  <a:lnTo>
                    <a:pt x="205" y="68"/>
                  </a:lnTo>
                  <a:lnTo>
                    <a:pt x="194" y="79"/>
                  </a:lnTo>
                  <a:lnTo>
                    <a:pt x="182" y="90"/>
                  </a:lnTo>
                  <a:lnTo>
                    <a:pt x="173" y="102"/>
                  </a:lnTo>
                  <a:lnTo>
                    <a:pt x="165" y="114"/>
                  </a:lnTo>
                  <a:lnTo>
                    <a:pt x="150" y="149"/>
                  </a:lnTo>
                  <a:lnTo>
                    <a:pt x="137" y="196"/>
                  </a:lnTo>
                  <a:lnTo>
                    <a:pt x="126" y="252"/>
                  </a:lnTo>
                  <a:lnTo>
                    <a:pt x="116" y="312"/>
                  </a:lnTo>
                  <a:lnTo>
                    <a:pt x="108" y="367"/>
                  </a:lnTo>
                  <a:lnTo>
                    <a:pt x="102" y="415"/>
                  </a:lnTo>
                  <a:lnTo>
                    <a:pt x="99" y="447"/>
                  </a:lnTo>
                  <a:lnTo>
                    <a:pt x="98" y="459"/>
                  </a:lnTo>
                  <a:lnTo>
                    <a:pt x="165" y="466"/>
                  </a:lnTo>
                  <a:lnTo>
                    <a:pt x="165" y="683"/>
                  </a:lnTo>
                  <a:lnTo>
                    <a:pt x="264" y="698"/>
                  </a:lnTo>
                  <a:lnTo>
                    <a:pt x="288" y="790"/>
                  </a:lnTo>
                  <a:lnTo>
                    <a:pt x="266" y="797"/>
                  </a:lnTo>
                  <a:lnTo>
                    <a:pt x="245" y="805"/>
                  </a:lnTo>
                  <a:lnTo>
                    <a:pt x="225" y="814"/>
                  </a:lnTo>
                  <a:lnTo>
                    <a:pt x="204" y="823"/>
                  </a:lnTo>
                  <a:lnTo>
                    <a:pt x="184" y="833"/>
                  </a:lnTo>
                  <a:lnTo>
                    <a:pt x="165" y="844"/>
                  </a:lnTo>
                  <a:lnTo>
                    <a:pt x="145" y="855"/>
                  </a:lnTo>
                  <a:lnTo>
                    <a:pt x="127" y="867"/>
                  </a:lnTo>
                  <a:lnTo>
                    <a:pt x="109" y="878"/>
                  </a:lnTo>
                  <a:lnTo>
                    <a:pt x="92" y="891"/>
                  </a:lnTo>
                  <a:lnTo>
                    <a:pt x="75" y="905"/>
                  </a:lnTo>
                  <a:lnTo>
                    <a:pt x="59" y="919"/>
                  </a:lnTo>
                  <a:lnTo>
                    <a:pt x="43" y="932"/>
                  </a:lnTo>
                  <a:lnTo>
                    <a:pt x="28" y="946"/>
                  </a:lnTo>
                  <a:lnTo>
                    <a:pt x="14" y="961"/>
                  </a:lnTo>
                  <a:lnTo>
                    <a:pt x="0" y="976"/>
                  </a:lnTo>
                  <a:lnTo>
                    <a:pt x="1" y="976"/>
                  </a:lnTo>
                  <a:lnTo>
                    <a:pt x="844" y="976"/>
                  </a:lnTo>
                  <a:lnTo>
                    <a:pt x="853" y="976"/>
                  </a:lnTo>
                  <a:lnTo>
                    <a:pt x="863" y="975"/>
                  </a:lnTo>
                  <a:lnTo>
                    <a:pt x="872" y="973"/>
                  </a:lnTo>
                  <a:lnTo>
                    <a:pt x="881" y="969"/>
                  </a:lnTo>
                  <a:lnTo>
                    <a:pt x="889" y="966"/>
                  </a:lnTo>
                  <a:lnTo>
                    <a:pt x="897" y="962"/>
                  </a:lnTo>
                  <a:lnTo>
                    <a:pt x="905" y="958"/>
                  </a:lnTo>
                  <a:lnTo>
                    <a:pt x="912" y="952"/>
                  </a:lnTo>
                  <a:lnTo>
                    <a:pt x="898" y="929"/>
                  </a:lnTo>
                  <a:lnTo>
                    <a:pt x="883" y="909"/>
                  </a:lnTo>
                  <a:lnTo>
                    <a:pt x="867" y="891"/>
                  </a:lnTo>
                  <a:lnTo>
                    <a:pt x="849" y="874"/>
                  </a:lnTo>
                  <a:lnTo>
                    <a:pt x="831" y="859"/>
                  </a:lnTo>
                  <a:lnTo>
                    <a:pt x="814" y="845"/>
                  </a:lnTo>
                  <a:lnTo>
                    <a:pt x="796" y="833"/>
                  </a:lnTo>
                  <a:lnTo>
                    <a:pt x="779" y="822"/>
                  </a:lnTo>
                  <a:lnTo>
                    <a:pt x="762" y="812"/>
                  </a:lnTo>
                  <a:lnTo>
                    <a:pt x="746" y="801"/>
                  </a:lnTo>
                  <a:lnTo>
                    <a:pt x="731" y="792"/>
                  </a:lnTo>
                  <a:lnTo>
                    <a:pt x="718" y="784"/>
                  </a:lnTo>
                  <a:lnTo>
                    <a:pt x="705" y="775"/>
                  </a:lnTo>
                  <a:lnTo>
                    <a:pt x="696" y="767"/>
                  </a:lnTo>
                  <a:lnTo>
                    <a:pt x="688" y="757"/>
                  </a:lnTo>
                  <a:lnTo>
                    <a:pt x="683" y="7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Freeform 33"/>
            <p:cNvSpPr>
              <a:spLocks/>
            </p:cNvSpPr>
            <p:nvPr/>
          </p:nvSpPr>
          <p:spPr bwMode="auto">
            <a:xfrm>
              <a:off x="3857" y="2125"/>
              <a:ext cx="51" cy="31"/>
            </a:xfrm>
            <a:custGeom>
              <a:avLst/>
              <a:gdLst>
                <a:gd name="T0" fmla="*/ 0 w 103"/>
                <a:gd name="T1" fmla="*/ 1 h 61"/>
                <a:gd name="T2" fmla="*/ 0 w 103"/>
                <a:gd name="T3" fmla="*/ 1 h 61"/>
                <a:gd name="T4" fmla="*/ 0 w 103"/>
                <a:gd name="T5" fmla="*/ 0 h 61"/>
                <a:gd name="T6" fmla="*/ 0 w 103"/>
                <a:gd name="T7" fmla="*/ 1 h 61"/>
                <a:gd name="T8" fmla="*/ 0 w 103"/>
                <a:gd name="T9" fmla="*/ 1 h 61"/>
                <a:gd name="T10" fmla="*/ 0 w 103"/>
                <a:gd name="T11" fmla="*/ 1 h 61"/>
                <a:gd name="T12" fmla="*/ 0 w 103"/>
                <a:gd name="T13" fmla="*/ 1 h 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3"/>
                <a:gd name="T22" fmla="*/ 0 h 61"/>
                <a:gd name="T23" fmla="*/ 103 w 103"/>
                <a:gd name="T24" fmla="*/ 61 h 6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3" h="61">
                  <a:moveTo>
                    <a:pt x="0" y="61"/>
                  </a:moveTo>
                  <a:lnTo>
                    <a:pt x="103" y="42"/>
                  </a:lnTo>
                  <a:lnTo>
                    <a:pt x="7" y="0"/>
                  </a:lnTo>
                  <a:lnTo>
                    <a:pt x="6" y="15"/>
                  </a:lnTo>
                  <a:lnTo>
                    <a:pt x="5" y="31"/>
                  </a:lnTo>
                  <a:lnTo>
                    <a:pt x="2" y="46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34"/>
            <p:cNvSpPr>
              <a:spLocks/>
            </p:cNvSpPr>
            <p:nvPr/>
          </p:nvSpPr>
          <p:spPr bwMode="auto">
            <a:xfrm>
              <a:off x="3840" y="2183"/>
              <a:ext cx="52" cy="32"/>
            </a:xfrm>
            <a:custGeom>
              <a:avLst/>
              <a:gdLst>
                <a:gd name="T0" fmla="*/ 0 w 105"/>
                <a:gd name="T1" fmla="*/ 1 h 64"/>
                <a:gd name="T2" fmla="*/ 0 w 105"/>
                <a:gd name="T3" fmla="*/ 1 h 64"/>
                <a:gd name="T4" fmla="*/ 0 w 105"/>
                <a:gd name="T5" fmla="*/ 0 h 64"/>
                <a:gd name="T6" fmla="*/ 0 w 105"/>
                <a:gd name="T7" fmla="*/ 1 h 64"/>
                <a:gd name="T8" fmla="*/ 0 w 105"/>
                <a:gd name="T9" fmla="*/ 1 h 64"/>
                <a:gd name="T10" fmla="*/ 0 w 105"/>
                <a:gd name="T11" fmla="*/ 1 h 64"/>
                <a:gd name="T12" fmla="*/ 0 w 105"/>
                <a:gd name="T13" fmla="*/ 1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5"/>
                <a:gd name="T22" fmla="*/ 0 h 64"/>
                <a:gd name="T23" fmla="*/ 105 w 105"/>
                <a:gd name="T24" fmla="*/ 64 h 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5" h="64">
                  <a:moveTo>
                    <a:pt x="0" y="58"/>
                  </a:moveTo>
                  <a:lnTo>
                    <a:pt x="105" y="64"/>
                  </a:lnTo>
                  <a:lnTo>
                    <a:pt x="22" y="0"/>
                  </a:lnTo>
                  <a:lnTo>
                    <a:pt x="18" y="15"/>
                  </a:lnTo>
                  <a:lnTo>
                    <a:pt x="13" y="29"/>
                  </a:lnTo>
                  <a:lnTo>
                    <a:pt x="7" y="44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35"/>
            <p:cNvSpPr>
              <a:spLocks/>
            </p:cNvSpPr>
            <p:nvPr/>
          </p:nvSpPr>
          <p:spPr bwMode="auto">
            <a:xfrm>
              <a:off x="3855" y="2067"/>
              <a:ext cx="52" cy="30"/>
            </a:xfrm>
            <a:custGeom>
              <a:avLst/>
              <a:gdLst>
                <a:gd name="T0" fmla="*/ 0 w 105"/>
                <a:gd name="T1" fmla="*/ 0 h 61"/>
                <a:gd name="T2" fmla="*/ 0 w 105"/>
                <a:gd name="T3" fmla="*/ 0 h 61"/>
                <a:gd name="T4" fmla="*/ 0 w 105"/>
                <a:gd name="T5" fmla="*/ 0 h 61"/>
                <a:gd name="T6" fmla="*/ 0 w 105"/>
                <a:gd name="T7" fmla="*/ 0 h 61"/>
                <a:gd name="T8" fmla="*/ 0 w 105"/>
                <a:gd name="T9" fmla="*/ 0 h 61"/>
                <a:gd name="T10" fmla="*/ 0 w 105"/>
                <a:gd name="T11" fmla="*/ 0 h 61"/>
                <a:gd name="T12" fmla="*/ 0 w 105"/>
                <a:gd name="T13" fmla="*/ 0 h 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5"/>
                <a:gd name="T22" fmla="*/ 0 h 61"/>
                <a:gd name="T23" fmla="*/ 105 w 105"/>
                <a:gd name="T24" fmla="*/ 61 h 6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5" h="61">
                  <a:moveTo>
                    <a:pt x="10" y="61"/>
                  </a:moveTo>
                  <a:lnTo>
                    <a:pt x="105" y="16"/>
                  </a:lnTo>
                  <a:lnTo>
                    <a:pt x="0" y="0"/>
                  </a:lnTo>
                  <a:lnTo>
                    <a:pt x="4" y="15"/>
                  </a:lnTo>
                  <a:lnTo>
                    <a:pt x="6" y="30"/>
                  </a:lnTo>
                  <a:lnTo>
                    <a:pt x="8" y="46"/>
                  </a:lnTo>
                  <a:lnTo>
                    <a:pt x="10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36"/>
            <p:cNvSpPr>
              <a:spLocks/>
            </p:cNvSpPr>
            <p:nvPr/>
          </p:nvSpPr>
          <p:spPr bwMode="auto">
            <a:xfrm>
              <a:off x="3834" y="2007"/>
              <a:ext cx="54" cy="34"/>
            </a:xfrm>
            <a:custGeom>
              <a:avLst/>
              <a:gdLst>
                <a:gd name="T0" fmla="*/ 1 w 108"/>
                <a:gd name="T1" fmla="*/ 1 h 68"/>
                <a:gd name="T2" fmla="*/ 1 w 108"/>
                <a:gd name="T3" fmla="*/ 0 h 68"/>
                <a:gd name="T4" fmla="*/ 0 w 108"/>
                <a:gd name="T5" fmla="*/ 1 h 68"/>
                <a:gd name="T6" fmla="*/ 1 w 108"/>
                <a:gd name="T7" fmla="*/ 1 h 68"/>
                <a:gd name="T8" fmla="*/ 1 w 108"/>
                <a:gd name="T9" fmla="*/ 1 h 68"/>
                <a:gd name="T10" fmla="*/ 1 w 108"/>
                <a:gd name="T11" fmla="*/ 1 h 68"/>
                <a:gd name="T12" fmla="*/ 1 w 108"/>
                <a:gd name="T13" fmla="*/ 1 h 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8"/>
                <a:gd name="T22" fmla="*/ 0 h 68"/>
                <a:gd name="T23" fmla="*/ 108 w 108"/>
                <a:gd name="T24" fmla="*/ 68 h 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8" h="68">
                  <a:moveTo>
                    <a:pt x="26" y="68"/>
                  </a:moveTo>
                  <a:lnTo>
                    <a:pt x="108" y="0"/>
                  </a:lnTo>
                  <a:lnTo>
                    <a:pt x="0" y="10"/>
                  </a:lnTo>
                  <a:lnTo>
                    <a:pt x="8" y="25"/>
                  </a:lnTo>
                  <a:lnTo>
                    <a:pt x="15" y="39"/>
                  </a:lnTo>
                  <a:lnTo>
                    <a:pt x="21" y="53"/>
                  </a:lnTo>
                  <a:lnTo>
                    <a:pt x="26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37"/>
            <p:cNvSpPr>
              <a:spLocks/>
            </p:cNvSpPr>
            <p:nvPr/>
          </p:nvSpPr>
          <p:spPr bwMode="auto">
            <a:xfrm>
              <a:off x="3404" y="1903"/>
              <a:ext cx="570" cy="569"/>
            </a:xfrm>
            <a:custGeom>
              <a:avLst/>
              <a:gdLst>
                <a:gd name="T0" fmla="*/ 1 w 1140"/>
                <a:gd name="T1" fmla="*/ 1 h 1138"/>
                <a:gd name="T2" fmla="*/ 1 w 1140"/>
                <a:gd name="T3" fmla="*/ 1 h 1138"/>
                <a:gd name="T4" fmla="*/ 1 w 1140"/>
                <a:gd name="T5" fmla="*/ 1 h 1138"/>
                <a:gd name="T6" fmla="*/ 1 w 1140"/>
                <a:gd name="T7" fmla="*/ 1 h 1138"/>
                <a:gd name="T8" fmla="*/ 1 w 1140"/>
                <a:gd name="T9" fmla="*/ 0 h 1138"/>
                <a:gd name="T10" fmla="*/ 1 w 1140"/>
                <a:gd name="T11" fmla="*/ 1 h 1138"/>
                <a:gd name="T12" fmla="*/ 1 w 1140"/>
                <a:gd name="T13" fmla="*/ 1 h 1138"/>
                <a:gd name="T14" fmla="*/ 1 w 1140"/>
                <a:gd name="T15" fmla="*/ 1 h 1138"/>
                <a:gd name="T16" fmla="*/ 1 w 1140"/>
                <a:gd name="T17" fmla="*/ 1 h 1138"/>
                <a:gd name="T18" fmla="*/ 1 w 1140"/>
                <a:gd name="T19" fmla="*/ 1 h 1138"/>
                <a:gd name="T20" fmla="*/ 1 w 1140"/>
                <a:gd name="T21" fmla="*/ 1 h 1138"/>
                <a:gd name="T22" fmla="*/ 1 w 1140"/>
                <a:gd name="T23" fmla="*/ 1 h 1138"/>
                <a:gd name="T24" fmla="*/ 1 w 1140"/>
                <a:gd name="T25" fmla="*/ 1 h 1138"/>
                <a:gd name="T26" fmla="*/ 1 w 1140"/>
                <a:gd name="T27" fmla="*/ 1 h 1138"/>
                <a:gd name="T28" fmla="*/ 1 w 1140"/>
                <a:gd name="T29" fmla="*/ 1 h 1138"/>
                <a:gd name="T30" fmla="*/ 1 w 1140"/>
                <a:gd name="T31" fmla="*/ 1 h 1138"/>
                <a:gd name="T32" fmla="*/ 1 w 1140"/>
                <a:gd name="T33" fmla="*/ 1 h 1138"/>
                <a:gd name="T34" fmla="*/ 1 w 1140"/>
                <a:gd name="T35" fmla="*/ 1 h 1138"/>
                <a:gd name="T36" fmla="*/ 1 w 1140"/>
                <a:gd name="T37" fmla="*/ 1 h 1138"/>
                <a:gd name="T38" fmla="*/ 1 w 1140"/>
                <a:gd name="T39" fmla="*/ 1 h 1138"/>
                <a:gd name="T40" fmla="*/ 1 w 1140"/>
                <a:gd name="T41" fmla="*/ 1 h 1138"/>
                <a:gd name="T42" fmla="*/ 1 w 1140"/>
                <a:gd name="T43" fmla="*/ 1 h 1138"/>
                <a:gd name="T44" fmla="*/ 1 w 1140"/>
                <a:gd name="T45" fmla="*/ 1 h 1138"/>
                <a:gd name="T46" fmla="*/ 1 w 1140"/>
                <a:gd name="T47" fmla="*/ 1 h 1138"/>
                <a:gd name="T48" fmla="*/ 1 w 1140"/>
                <a:gd name="T49" fmla="*/ 1 h 1138"/>
                <a:gd name="T50" fmla="*/ 1 w 1140"/>
                <a:gd name="T51" fmla="*/ 1 h 1138"/>
                <a:gd name="T52" fmla="*/ 1 w 1140"/>
                <a:gd name="T53" fmla="*/ 1 h 1138"/>
                <a:gd name="T54" fmla="*/ 1 w 1140"/>
                <a:gd name="T55" fmla="*/ 1 h 1138"/>
                <a:gd name="T56" fmla="*/ 1 w 1140"/>
                <a:gd name="T57" fmla="*/ 1 h 1138"/>
                <a:gd name="T58" fmla="*/ 1 w 1140"/>
                <a:gd name="T59" fmla="*/ 1 h 1138"/>
                <a:gd name="T60" fmla="*/ 1 w 1140"/>
                <a:gd name="T61" fmla="*/ 1 h 1138"/>
                <a:gd name="T62" fmla="*/ 1 w 1140"/>
                <a:gd name="T63" fmla="*/ 1 h 1138"/>
                <a:gd name="T64" fmla="*/ 1 w 1140"/>
                <a:gd name="T65" fmla="*/ 1 h 1138"/>
                <a:gd name="T66" fmla="*/ 1 w 1140"/>
                <a:gd name="T67" fmla="*/ 1 h 1138"/>
                <a:gd name="T68" fmla="*/ 1 w 1140"/>
                <a:gd name="T69" fmla="*/ 1 h 1138"/>
                <a:gd name="T70" fmla="*/ 1 w 1140"/>
                <a:gd name="T71" fmla="*/ 1 h 1138"/>
                <a:gd name="T72" fmla="*/ 1 w 1140"/>
                <a:gd name="T73" fmla="*/ 1 h 1138"/>
                <a:gd name="T74" fmla="*/ 1 w 1140"/>
                <a:gd name="T75" fmla="*/ 1 h 1138"/>
                <a:gd name="T76" fmla="*/ 1 w 1140"/>
                <a:gd name="T77" fmla="*/ 1 h 1138"/>
                <a:gd name="T78" fmla="*/ 1 w 1140"/>
                <a:gd name="T79" fmla="*/ 1 h 1138"/>
                <a:gd name="T80" fmla="*/ 1 w 1140"/>
                <a:gd name="T81" fmla="*/ 1 h 1138"/>
                <a:gd name="T82" fmla="*/ 1 w 1140"/>
                <a:gd name="T83" fmla="*/ 1 h 1138"/>
                <a:gd name="T84" fmla="*/ 1 w 1140"/>
                <a:gd name="T85" fmla="*/ 1 h 1138"/>
                <a:gd name="T86" fmla="*/ 1 w 1140"/>
                <a:gd name="T87" fmla="*/ 1 h 1138"/>
                <a:gd name="T88" fmla="*/ 1 w 1140"/>
                <a:gd name="T89" fmla="*/ 1 h 1138"/>
                <a:gd name="T90" fmla="*/ 1 w 1140"/>
                <a:gd name="T91" fmla="*/ 1 h 1138"/>
                <a:gd name="T92" fmla="*/ 1 w 1140"/>
                <a:gd name="T93" fmla="*/ 1 h 1138"/>
                <a:gd name="T94" fmla="*/ 1 w 1140"/>
                <a:gd name="T95" fmla="*/ 1 h 1138"/>
                <a:gd name="T96" fmla="*/ 1 w 1140"/>
                <a:gd name="T97" fmla="*/ 1 h 1138"/>
                <a:gd name="T98" fmla="*/ 1 w 1140"/>
                <a:gd name="T99" fmla="*/ 1 h 1138"/>
                <a:gd name="T100" fmla="*/ 1 w 1140"/>
                <a:gd name="T101" fmla="*/ 1 h 1138"/>
                <a:gd name="T102" fmla="*/ 0 w 1140"/>
                <a:gd name="T103" fmla="*/ 1 h 1138"/>
                <a:gd name="T104" fmla="*/ 1 w 1140"/>
                <a:gd name="T105" fmla="*/ 1 h 1138"/>
                <a:gd name="T106" fmla="*/ 1 w 1140"/>
                <a:gd name="T107" fmla="*/ 1 h 1138"/>
                <a:gd name="T108" fmla="*/ 1 w 1140"/>
                <a:gd name="T109" fmla="*/ 1 h 1138"/>
                <a:gd name="T110" fmla="*/ 1 w 1140"/>
                <a:gd name="T111" fmla="*/ 1 h 113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40"/>
                <a:gd name="T169" fmla="*/ 0 h 1138"/>
                <a:gd name="T170" fmla="*/ 1140 w 1140"/>
                <a:gd name="T171" fmla="*/ 1138 h 113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40" h="1138">
                  <a:moveTo>
                    <a:pt x="40" y="40"/>
                  </a:moveTo>
                  <a:lnTo>
                    <a:pt x="51" y="31"/>
                  </a:lnTo>
                  <a:lnTo>
                    <a:pt x="62" y="23"/>
                  </a:lnTo>
                  <a:lnTo>
                    <a:pt x="74" y="16"/>
                  </a:lnTo>
                  <a:lnTo>
                    <a:pt x="86" y="10"/>
                  </a:lnTo>
                  <a:lnTo>
                    <a:pt x="99" y="6"/>
                  </a:lnTo>
                  <a:lnTo>
                    <a:pt x="113" y="2"/>
                  </a:lnTo>
                  <a:lnTo>
                    <a:pt x="127" y="1"/>
                  </a:lnTo>
                  <a:lnTo>
                    <a:pt x="141" y="0"/>
                  </a:lnTo>
                  <a:lnTo>
                    <a:pt x="999" y="0"/>
                  </a:lnTo>
                  <a:lnTo>
                    <a:pt x="1027" y="2"/>
                  </a:lnTo>
                  <a:lnTo>
                    <a:pt x="1054" y="10"/>
                  </a:lnTo>
                  <a:lnTo>
                    <a:pt x="1078" y="24"/>
                  </a:lnTo>
                  <a:lnTo>
                    <a:pt x="1099" y="40"/>
                  </a:lnTo>
                  <a:lnTo>
                    <a:pt x="1116" y="62"/>
                  </a:lnTo>
                  <a:lnTo>
                    <a:pt x="1128" y="85"/>
                  </a:lnTo>
                  <a:lnTo>
                    <a:pt x="1138" y="112"/>
                  </a:lnTo>
                  <a:lnTo>
                    <a:pt x="1140" y="140"/>
                  </a:lnTo>
                  <a:lnTo>
                    <a:pt x="1140" y="540"/>
                  </a:lnTo>
                  <a:lnTo>
                    <a:pt x="1073" y="540"/>
                  </a:lnTo>
                  <a:lnTo>
                    <a:pt x="1073" y="140"/>
                  </a:lnTo>
                  <a:lnTo>
                    <a:pt x="1072" y="125"/>
                  </a:lnTo>
                  <a:lnTo>
                    <a:pt x="1067" y="113"/>
                  </a:lnTo>
                  <a:lnTo>
                    <a:pt x="1060" y="100"/>
                  </a:lnTo>
                  <a:lnTo>
                    <a:pt x="1051" y="89"/>
                  </a:lnTo>
                  <a:lnTo>
                    <a:pt x="1045" y="84"/>
                  </a:lnTo>
                  <a:lnTo>
                    <a:pt x="1040" y="79"/>
                  </a:lnTo>
                  <a:lnTo>
                    <a:pt x="1034" y="76"/>
                  </a:lnTo>
                  <a:lnTo>
                    <a:pt x="1027" y="72"/>
                  </a:lnTo>
                  <a:lnTo>
                    <a:pt x="1021" y="70"/>
                  </a:lnTo>
                  <a:lnTo>
                    <a:pt x="1014" y="68"/>
                  </a:lnTo>
                  <a:lnTo>
                    <a:pt x="1006" y="67"/>
                  </a:lnTo>
                  <a:lnTo>
                    <a:pt x="999" y="67"/>
                  </a:lnTo>
                  <a:lnTo>
                    <a:pt x="141" y="67"/>
                  </a:lnTo>
                  <a:lnTo>
                    <a:pt x="134" y="67"/>
                  </a:lnTo>
                  <a:lnTo>
                    <a:pt x="126" y="68"/>
                  </a:lnTo>
                  <a:lnTo>
                    <a:pt x="119" y="70"/>
                  </a:lnTo>
                  <a:lnTo>
                    <a:pt x="113" y="72"/>
                  </a:lnTo>
                  <a:lnTo>
                    <a:pt x="106" y="76"/>
                  </a:lnTo>
                  <a:lnTo>
                    <a:pt x="100" y="79"/>
                  </a:lnTo>
                  <a:lnTo>
                    <a:pt x="95" y="84"/>
                  </a:lnTo>
                  <a:lnTo>
                    <a:pt x="89" y="89"/>
                  </a:lnTo>
                  <a:lnTo>
                    <a:pt x="80" y="100"/>
                  </a:lnTo>
                  <a:lnTo>
                    <a:pt x="73" y="113"/>
                  </a:lnTo>
                  <a:lnTo>
                    <a:pt x="68" y="125"/>
                  </a:lnTo>
                  <a:lnTo>
                    <a:pt x="67" y="140"/>
                  </a:lnTo>
                  <a:lnTo>
                    <a:pt x="67" y="998"/>
                  </a:lnTo>
                  <a:lnTo>
                    <a:pt x="68" y="1013"/>
                  </a:lnTo>
                  <a:lnTo>
                    <a:pt x="73" y="1026"/>
                  </a:lnTo>
                  <a:lnTo>
                    <a:pt x="80" y="1039"/>
                  </a:lnTo>
                  <a:lnTo>
                    <a:pt x="89" y="1049"/>
                  </a:lnTo>
                  <a:lnTo>
                    <a:pt x="99" y="1059"/>
                  </a:lnTo>
                  <a:lnTo>
                    <a:pt x="112" y="1066"/>
                  </a:lnTo>
                  <a:lnTo>
                    <a:pt x="126" y="1070"/>
                  </a:lnTo>
                  <a:lnTo>
                    <a:pt x="141" y="1071"/>
                  </a:lnTo>
                  <a:lnTo>
                    <a:pt x="999" y="1071"/>
                  </a:lnTo>
                  <a:lnTo>
                    <a:pt x="1006" y="1071"/>
                  </a:lnTo>
                  <a:lnTo>
                    <a:pt x="1014" y="1070"/>
                  </a:lnTo>
                  <a:lnTo>
                    <a:pt x="1021" y="1068"/>
                  </a:lnTo>
                  <a:lnTo>
                    <a:pt x="1027" y="1066"/>
                  </a:lnTo>
                  <a:lnTo>
                    <a:pt x="1034" y="1062"/>
                  </a:lnTo>
                  <a:lnTo>
                    <a:pt x="1040" y="1059"/>
                  </a:lnTo>
                  <a:lnTo>
                    <a:pt x="1045" y="1054"/>
                  </a:lnTo>
                  <a:lnTo>
                    <a:pt x="1051" y="1049"/>
                  </a:lnTo>
                  <a:lnTo>
                    <a:pt x="1060" y="1038"/>
                  </a:lnTo>
                  <a:lnTo>
                    <a:pt x="1067" y="1025"/>
                  </a:lnTo>
                  <a:lnTo>
                    <a:pt x="1072" y="1013"/>
                  </a:lnTo>
                  <a:lnTo>
                    <a:pt x="1073" y="998"/>
                  </a:lnTo>
                  <a:lnTo>
                    <a:pt x="1073" y="540"/>
                  </a:lnTo>
                  <a:lnTo>
                    <a:pt x="1140" y="540"/>
                  </a:lnTo>
                  <a:lnTo>
                    <a:pt x="1140" y="998"/>
                  </a:lnTo>
                  <a:lnTo>
                    <a:pt x="1139" y="1011"/>
                  </a:lnTo>
                  <a:lnTo>
                    <a:pt x="1138" y="1025"/>
                  </a:lnTo>
                  <a:lnTo>
                    <a:pt x="1134" y="1038"/>
                  </a:lnTo>
                  <a:lnTo>
                    <a:pt x="1130" y="1051"/>
                  </a:lnTo>
                  <a:lnTo>
                    <a:pt x="1123" y="1063"/>
                  </a:lnTo>
                  <a:lnTo>
                    <a:pt x="1116" y="1075"/>
                  </a:lnTo>
                  <a:lnTo>
                    <a:pt x="1108" y="1086"/>
                  </a:lnTo>
                  <a:lnTo>
                    <a:pt x="1099" y="1097"/>
                  </a:lnTo>
                  <a:lnTo>
                    <a:pt x="1088" y="1106"/>
                  </a:lnTo>
                  <a:lnTo>
                    <a:pt x="1077" y="1114"/>
                  </a:lnTo>
                  <a:lnTo>
                    <a:pt x="1065" y="1121"/>
                  </a:lnTo>
                  <a:lnTo>
                    <a:pt x="1052" y="1128"/>
                  </a:lnTo>
                  <a:lnTo>
                    <a:pt x="1040" y="1132"/>
                  </a:lnTo>
                  <a:lnTo>
                    <a:pt x="1027" y="1136"/>
                  </a:lnTo>
                  <a:lnTo>
                    <a:pt x="1013" y="1137"/>
                  </a:lnTo>
                  <a:lnTo>
                    <a:pt x="999" y="1138"/>
                  </a:lnTo>
                  <a:lnTo>
                    <a:pt x="141" y="1138"/>
                  </a:lnTo>
                  <a:lnTo>
                    <a:pt x="127" y="1137"/>
                  </a:lnTo>
                  <a:lnTo>
                    <a:pt x="113" y="1136"/>
                  </a:lnTo>
                  <a:lnTo>
                    <a:pt x="99" y="1132"/>
                  </a:lnTo>
                  <a:lnTo>
                    <a:pt x="86" y="1128"/>
                  </a:lnTo>
                  <a:lnTo>
                    <a:pt x="74" y="1121"/>
                  </a:lnTo>
                  <a:lnTo>
                    <a:pt x="62" y="1114"/>
                  </a:lnTo>
                  <a:lnTo>
                    <a:pt x="51" y="1106"/>
                  </a:lnTo>
                  <a:lnTo>
                    <a:pt x="40" y="1097"/>
                  </a:lnTo>
                  <a:lnTo>
                    <a:pt x="31" y="1086"/>
                  </a:lnTo>
                  <a:lnTo>
                    <a:pt x="23" y="1075"/>
                  </a:lnTo>
                  <a:lnTo>
                    <a:pt x="16" y="1063"/>
                  </a:lnTo>
                  <a:lnTo>
                    <a:pt x="10" y="1051"/>
                  </a:lnTo>
                  <a:lnTo>
                    <a:pt x="6" y="1038"/>
                  </a:lnTo>
                  <a:lnTo>
                    <a:pt x="2" y="1025"/>
                  </a:lnTo>
                  <a:lnTo>
                    <a:pt x="1" y="1011"/>
                  </a:lnTo>
                  <a:lnTo>
                    <a:pt x="0" y="998"/>
                  </a:lnTo>
                  <a:lnTo>
                    <a:pt x="0" y="140"/>
                  </a:lnTo>
                  <a:lnTo>
                    <a:pt x="1" y="127"/>
                  </a:lnTo>
                  <a:lnTo>
                    <a:pt x="2" y="113"/>
                  </a:lnTo>
                  <a:lnTo>
                    <a:pt x="6" y="99"/>
                  </a:lnTo>
                  <a:lnTo>
                    <a:pt x="10" y="86"/>
                  </a:lnTo>
                  <a:lnTo>
                    <a:pt x="16" y="74"/>
                  </a:lnTo>
                  <a:lnTo>
                    <a:pt x="23" y="62"/>
                  </a:lnTo>
                  <a:lnTo>
                    <a:pt x="31" y="51"/>
                  </a:lnTo>
                  <a:lnTo>
                    <a:pt x="40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38"/>
            <p:cNvSpPr>
              <a:spLocks/>
            </p:cNvSpPr>
            <p:nvPr/>
          </p:nvSpPr>
          <p:spPr bwMode="auto">
            <a:xfrm>
              <a:off x="3701" y="2007"/>
              <a:ext cx="23" cy="47"/>
            </a:xfrm>
            <a:custGeom>
              <a:avLst/>
              <a:gdLst>
                <a:gd name="T0" fmla="*/ 0 w 47"/>
                <a:gd name="T1" fmla="*/ 0 h 96"/>
                <a:gd name="T2" fmla="*/ 0 w 47"/>
                <a:gd name="T3" fmla="*/ 0 h 96"/>
                <a:gd name="T4" fmla="*/ 0 w 47"/>
                <a:gd name="T5" fmla="*/ 0 h 96"/>
                <a:gd name="T6" fmla="*/ 0 w 47"/>
                <a:gd name="T7" fmla="*/ 0 h 96"/>
                <a:gd name="T8" fmla="*/ 0 w 47"/>
                <a:gd name="T9" fmla="*/ 0 h 96"/>
                <a:gd name="T10" fmla="*/ 0 w 47"/>
                <a:gd name="T11" fmla="*/ 0 h 96"/>
                <a:gd name="T12" fmla="*/ 0 w 47"/>
                <a:gd name="T13" fmla="*/ 0 h 96"/>
                <a:gd name="T14" fmla="*/ 0 w 47"/>
                <a:gd name="T15" fmla="*/ 0 h 96"/>
                <a:gd name="T16" fmla="*/ 0 w 47"/>
                <a:gd name="T17" fmla="*/ 0 h 96"/>
                <a:gd name="T18" fmla="*/ 0 w 47"/>
                <a:gd name="T19" fmla="*/ 0 h 96"/>
                <a:gd name="T20" fmla="*/ 0 w 47"/>
                <a:gd name="T21" fmla="*/ 0 h 96"/>
                <a:gd name="T22" fmla="*/ 0 w 47"/>
                <a:gd name="T23" fmla="*/ 0 h 96"/>
                <a:gd name="T24" fmla="*/ 0 w 47"/>
                <a:gd name="T25" fmla="*/ 0 h 96"/>
                <a:gd name="T26" fmla="*/ 0 w 47"/>
                <a:gd name="T27" fmla="*/ 0 h 96"/>
                <a:gd name="T28" fmla="*/ 0 w 47"/>
                <a:gd name="T29" fmla="*/ 0 h 96"/>
                <a:gd name="T30" fmla="*/ 0 w 47"/>
                <a:gd name="T31" fmla="*/ 0 h 96"/>
                <a:gd name="T32" fmla="*/ 0 w 47"/>
                <a:gd name="T33" fmla="*/ 0 h 96"/>
                <a:gd name="T34" fmla="*/ 0 w 47"/>
                <a:gd name="T35" fmla="*/ 0 h 96"/>
                <a:gd name="T36" fmla="*/ 0 w 47"/>
                <a:gd name="T37" fmla="*/ 0 h 96"/>
                <a:gd name="T38" fmla="*/ 0 w 47"/>
                <a:gd name="T39" fmla="*/ 0 h 96"/>
                <a:gd name="T40" fmla="*/ 0 w 47"/>
                <a:gd name="T41" fmla="*/ 0 h 96"/>
                <a:gd name="T42" fmla="*/ 0 w 47"/>
                <a:gd name="T43" fmla="*/ 0 h 96"/>
                <a:gd name="T44" fmla="*/ 0 w 47"/>
                <a:gd name="T45" fmla="*/ 0 h 96"/>
                <a:gd name="T46" fmla="*/ 0 w 47"/>
                <a:gd name="T47" fmla="*/ 0 h 96"/>
                <a:gd name="T48" fmla="*/ 0 w 47"/>
                <a:gd name="T49" fmla="*/ 0 h 96"/>
                <a:gd name="T50" fmla="*/ 0 w 47"/>
                <a:gd name="T51" fmla="*/ 0 h 96"/>
                <a:gd name="T52" fmla="*/ 0 w 47"/>
                <a:gd name="T53" fmla="*/ 0 h 96"/>
                <a:gd name="T54" fmla="*/ 0 w 47"/>
                <a:gd name="T55" fmla="*/ 0 h 96"/>
                <a:gd name="T56" fmla="*/ 0 w 47"/>
                <a:gd name="T57" fmla="*/ 0 h 96"/>
                <a:gd name="T58" fmla="*/ 0 w 47"/>
                <a:gd name="T59" fmla="*/ 0 h 96"/>
                <a:gd name="T60" fmla="*/ 0 w 47"/>
                <a:gd name="T61" fmla="*/ 0 h 96"/>
                <a:gd name="T62" fmla="*/ 0 w 47"/>
                <a:gd name="T63" fmla="*/ 0 h 96"/>
                <a:gd name="T64" fmla="*/ 0 w 47"/>
                <a:gd name="T65" fmla="*/ 0 h 96"/>
                <a:gd name="T66" fmla="*/ 0 w 47"/>
                <a:gd name="T67" fmla="*/ 0 h 96"/>
                <a:gd name="T68" fmla="*/ 0 w 47"/>
                <a:gd name="T69" fmla="*/ 0 h 96"/>
                <a:gd name="T70" fmla="*/ 0 w 47"/>
                <a:gd name="T71" fmla="*/ 0 h 96"/>
                <a:gd name="T72" fmla="*/ 0 w 47"/>
                <a:gd name="T73" fmla="*/ 0 h 96"/>
                <a:gd name="T74" fmla="*/ 0 w 47"/>
                <a:gd name="T75" fmla="*/ 0 h 96"/>
                <a:gd name="T76" fmla="*/ 0 w 47"/>
                <a:gd name="T77" fmla="*/ 0 h 96"/>
                <a:gd name="T78" fmla="*/ 0 w 47"/>
                <a:gd name="T79" fmla="*/ 0 h 96"/>
                <a:gd name="T80" fmla="*/ 0 w 47"/>
                <a:gd name="T81" fmla="*/ 0 h 96"/>
                <a:gd name="T82" fmla="*/ 0 w 47"/>
                <a:gd name="T83" fmla="*/ 0 h 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7"/>
                <a:gd name="T127" fmla="*/ 0 h 96"/>
                <a:gd name="T128" fmla="*/ 47 w 47"/>
                <a:gd name="T129" fmla="*/ 96 h 9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7" h="96">
                  <a:moveTo>
                    <a:pt x="23" y="96"/>
                  </a:moveTo>
                  <a:lnTo>
                    <a:pt x="27" y="94"/>
                  </a:lnTo>
                  <a:lnTo>
                    <a:pt x="33" y="93"/>
                  </a:lnTo>
                  <a:lnTo>
                    <a:pt x="37" y="90"/>
                  </a:lnTo>
                  <a:lnTo>
                    <a:pt x="40" y="86"/>
                  </a:lnTo>
                  <a:lnTo>
                    <a:pt x="45" y="75"/>
                  </a:lnTo>
                  <a:lnTo>
                    <a:pt x="47" y="62"/>
                  </a:lnTo>
                  <a:lnTo>
                    <a:pt x="47" y="50"/>
                  </a:lnTo>
                  <a:lnTo>
                    <a:pt x="43" y="37"/>
                  </a:lnTo>
                  <a:lnTo>
                    <a:pt x="39" y="25"/>
                  </a:lnTo>
                  <a:lnTo>
                    <a:pt x="31" y="15"/>
                  </a:lnTo>
                  <a:lnTo>
                    <a:pt x="22" y="7"/>
                  </a:lnTo>
                  <a:lnTo>
                    <a:pt x="10" y="1"/>
                  </a:lnTo>
                  <a:lnTo>
                    <a:pt x="7" y="0"/>
                  </a:lnTo>
                  <a:lnTo>
                    <a:pt x="3" y="1"/>
                  </a:lnTo>
                  <a:lnTo>
                    <a:pt x="1" y="2"/>
                  </a:lnTo>
                  <a:lnTo>
                    <a:pt x="0" y="6"/>
                  </a:lnTo>
                  <a:lnTo>
                    <a:pt x="0" y="9"/>
                  </a:lnTo>
                  <a:lnTo>
                    <a:pt x="0" y="13"/>
                  </a:lnTo>
                  <a:lnTo>
                    <a:pt x="2" y="15"/>
                  </a:lnTo>
                  <a:lnTo>
                    <a:pt x="4" y="16"/>
                  </a:lnTo>
                  <a:lnTo>
                    <a:pt x="12" y="20"/>
                  </a:lnTo>
                  <a:lnTo>
                    <a:pt x="18" y="24"/>
                  </a:lnTo>
                  <a:lnTo>
                    <a:pt x="24" y="31"/>
                  </a:lnTo>
                  <a:lnTo>
                    <a:pt x="27" y="38"/>
                  </a:lnTo>
                  <a:lnTo>
                    <a:pt x="31" y="48"/>
                  </a:lnTo>
                  <a:lnTo>
                    <a:pt x="32" y="59"/>
                  </a:lnTo>
                  <a:lnTo>
                    <a:pt x="30" y="69"/>
                  </a:lnTo>
                  <a:lnTo>
                    <a:pt x="25" y="80"/>
                  </a:lnTo>
                  <a:lnTo>
                    <a:pt x="24" y="81"/>
                  </a:lnTo>
                  <a:lnTo>
                    <a:pt x="23" y="81"/>
                  </a:lnTo>
                  <a:lnTo>
                    <a:pt x="22" y="81"/>
                  </a:lnTo>
                  <a:lnTo>
                    <a:pt x="20" y="80"/>
                  </a:lnTo>
                  <a:lnTo>
                    <a:pt x="17" y="81"/>
                  </a:lnTo>
                  <a:lnTo>
                    <a:pt x="15" y="83"/>
                  </a:lnTo>
                  <a:lnTo>
                    <a:pt x="13" y="86"/>
                  </a:lnTo>
                  <a:lnTo>
                    <a:pt x="13" y="90"/>
                  </a:lnTo>
                  <a:lnTo>
                    <a:pt x="15" y="93"/>
                  </a:lnTo>
                  <a:lnTo>
                    <a:pt x="17" y="94"/>
                  </a:lnTo>
                  <a:lnTo>
                    <a:pt x="20" y="96"/>
                  </a:lnTo>
                  <a:lnTo>
                    <a:pt x="23" y="9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39"/>
            <p:cNvSpPr>
              <a:spLocks/>
            </p:cNvSpPr>
            <p:nvPr/>
          </p:nvSpPr>
          <p:spPr bwMode="auto">
            <a:xfrm>
              <a:off x="3686" y="2095"/>
              <a:ext cx="32" cy="32"/>
            </a:xfrm>
            <a:custGeom>
              <a:avLst/>
              <a:gdLst>
                <a:gd name="T0" fmla="*/ 1 w 63"/>
                <a:gd name="T1" fmla="*/ 0 h 66"/>
                <a:gd name="T2" fmla="*/ 1 w 63"/>
                <a:gd name="T3" fmla="*/ 0 h 66"/>
                <a:gd name="T4" fmla="*/ 1 w 63"/>
                <a:gd name="T5" fmla="*/ 0 h 66"/>
                <a:gd name="T6" fmla="*/ 1 w 63"/>
                <a:gd name="T7" fmla="*/ 0 h 66"/>
                <a:gd name="T8" fmla="*/ 1 w 63"/>
                <a:gd name="T9" fmla="*/ 0 h 66"/>
                <a:gd name="T10" fmla="*/ 1 w 63"/>
                <a:gd name="T11" fmla="*/ 0 h 66"/>
                <a:gd name="T12" fmla="*/ 1 w 63"/>
                <a:gd name="T13" fmla="*/ 0 h 66"/>
                <a:gd name="T14" fmla="*/ 1 w 63"/>
                <a:gd name="T15" fmla="*/ 0 h 66"/>
                <a:gd name="T16" fmla="*/ 1 w 63"/>
                <a:gd name="T17" fmla="*/ 0 h 66"/>
                <a:gd name="T18" fmla="*/ 1 w 63"/>
                <a:gd name="T19" fmla="*/ 0 h 66"/>
                <a:gd name="T20" fmla="*/ 1 w 63"/>
                <a:gd name="T21" fmla="*/ 0 h 66"/>
                <a:gd name="T22" fmla="*/ 1 w 63"/>
                <a:gd name="T23" fmla="*/ 0 h 66"/>
                <a:gd name="T24" fmla="*/ 1 w 63"/>
                <a:gd name="T25" fmla="*/ 0 h 66"/>
                <a:gd name="T26" fmla="*/ 1 w 63"/>
                <a:gd name="T27" fmla="*/ 0 h 66"/>
                <a:gd name="T28" fmla="*/ 1 w 63"/>
                <a:gd name="T29" fmla="*/ 0 h 66"/>
                <a:gd name="T30" fmla="*/ 1 w 63"/>
                <a:gd name="T31" fmla="*/ 0 h 66"/>
                <a:gd name="T32" fmla="*/ 1 w 63"/>
                <a:gd name="T33" fmla="*/ 0 h 66"/>
                <a:gd name="T34" fmla="*/ 1 w 63"/>
                <a:gd name="T35" fmla="*/ 0 h 66"/>
                <a:gd name="T36" fmla="*/ 1 w 63"/>
                <a:gd name="T37" fmla="*/ 0 h 66"/>
                <a:gd name="T38" fmla="*/ 1 w 63"/>
                <a:gd name="T39" fmla="*/ 0 h 66"/>
                <a:gd name="T40" fmla="*/ 1 w 63"/>
                <a:gd name="T41" fmla="*/ 0 h 66"/>
                <a:gd name="T42" fmla="*/ 1 w 63"/>
                <a:gd name="T43" fmla="*/ 0 h 66"/>
                <a:gd name="T44" fmla="*/ 1 w 63"/>
                <a:gd name="T45" fmla="*/ 0 h 66"/>
                <a:gd name="T46" fmla="*/ 1 w 63"/>
                <a:gd name="T47" fmla="*/ 0 h 66"/>
                <a:gd name="T48" fmla="*/ 1 w 63"/>
                <a:gd name="T49" fmla="*/ 0 h 66"/>
                <a:gd name="T50" fmla="*/ 1 w 63"/>
                <a:gd name="T51" fmla="*/ 0 h 66"/>
                <a:gd name="T52" fmla="*/ 1 w 63"/>
                <a:gd name="T53" fmla="*/ 0 h 66"/>
                <a:gd name="T54" fmla="*/ 0 w 63"/>
                <a:gd name="T55" fmla="*/ 0 h 66"/>
                <a:gd name="T56" fmla="*/ 0 w 63"/>
                <a:gd name="T57" fmla="*/ 0 h 66"/>
                <a:gd name="T58" fmla="*/ 1 w 63"/>
                <a:gd name="T59" fmla="*/ 0 h 66"/>
                <a:gd name="T60" fmla="*/ 1 w 63"/>
                <a:gd name="T61" fmla="*/ 0 h 66"/>
                <a:gd name="T62" fmla="*/ 1 w 63"/>
                <a:gd name="T63" fmla="*/ 0 h 66"/>
                <a:gd name="T64" fmla="*/ 1 w 63"/>
                <a:gd name="T65" fmla="*/ 0 h 66"/>
                <a:gd name="T66" fmla="*/ 1 w 63"/>
                <a:gd name="T67" fmla="*/ 0 h 6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63"/>
                <a:gd name="T103" fmla="*/ 0 h 66"/>
                <a:gd name="T104" fmla="*/ 63 w 63"/>
                <a:gd name="T105" fmla="*/ 66 h 6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63" h="66">
                  <a:moveTo>
                    <a:pt x="10" y="66"/>
                  </a:moveTo>
                  <a:lnTo>
                    <a:pt x="20" y="62"/>
                  </a:lnTo>
                  <a:lnTo>
                    <a:pt x="30" y="58"/>
                  </a:lnTo>
                  <a:lnTo>
                    <a:pt x="39" y="52"/>
                  </a:lnTo>
                  <a:lnTo>
                    <a:pt x="47" y="45"/>
                  </a:lnTo>
                  <a:lnTo>
                    <a:pt x="54" y="37"/>
                  </a:lnTo>
                  <a:lnTo>
                    <a:pt x="58" y="29"/>
                  </a:lnTo>
                  <a:lnTo>
                    <a:pt x="62" y="19"/>
                  </a:lnTo>
                  <a:lnTo>
                    <a:pt x="63" y="8"/>
                  </a:lnTo>
                  <a:lnTo>
                    <a:pt x="62" y="5"/>
                  </a:lnTo>
                  <a:lnTo>
                    <a:pt x="61" y="2"/>
                  </a:lnTo>
                  <a:lnTo>
                    <a:pt x="58" y="1"/>
                  </a:lnTo>
                  <a:lnTo>
                    <a:pt x="55" y="0"/>
                  </a:lnTo>
                  <a:lnTo>
                    <a:pt x="52" y="1"/>
                  </a:lnTo>
                  <a:lnTo>
                    <a:pt x="49" y="2"/>
                  </a:lnTo>
                  <a:lnTo>
                    <a:pt x="48" y="5"/>
                  </a:lnTo>
                  <a:lnTo>
                    <a:pt x="47" y="8"/>
                  </a:lnTo>
                  <a:lnTo>
                    <a:pt x="46" y="16"/>
                  </a:lnTo>
                  <a:lnTo>
                    <a:pt x="43" y="24"/>
                  </a:lnTo>
                  <a:lnTo>
                    <a:pt x="39" y="30"/>
                  </a:lnTo>
                  <a:lnTo>
                    <a:pt x="33" y="36"/>
                  </a:lnTo>
                  <a:lnTo>
                    <a:pt x="26" y="40"/>
                  </a:lnTo>
                  <a:lnTo>
                    <a:pt x="19" y="45"/>
                  </a:lnTo>
                  <a:lnTo>
                    <a:pt x="12" y="48"/>
                  </a:lnTo>
                  <a:lnTo>
                    <a:pt x="4" y="51"/>
                  </a:lnTo>
                  <a:lnTo>
                    <a:pt x="2" y="52"/>
                  </a:lnTo>
                  <a:lnTo>
                    <a:pt x="1" y="54"/>
                  </a:lnTo>
                  <a:lnTo>
                    <a:pt x="0" y="58"/>
                  </a:lnTo>
                  <a:lnTo>
                    <a:pt x="0" y="61"/>
                  </a:lnTo>
                  <a:lnTo>
                    <a:pt x="2" y="63"/>
                  </a:lnTo>
                  <a:lnTo>
                    <a:pt x="4" y="65"/>
                  </a:lnTo>
                  <a:lnTo>
                    <a:pt x="8" y="66"/>
                  </a:lnTo>
                  <a:lnTo>
                    <a:pt x="10" y="6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Freeform 40"/>
            <p:cNvSpPr>
              <a:spLocks/>
            </p:cNvSpPr>
            <p:nvPr/>
          </p:nvSpPr>
          <p:spPr bwMode="auto">
            <a:xfrm>
              <a:off x="3574" y="2004"/>
              <a:ext cx="216" cy="165"/>
            </a:xfrm>
            <a:custGeom>
              <a:avLst/>
              <a:gdLst>
                <a:gd name="T0" fmla="*/ 1 w 431"/>
                <a:gd name="T1" fmla="*/ 0 h 331"/>
                <a:gd name="T2" fmla="*/ 1 w 431"/>
                <a:gd name="T3" fmla="*/ 0 h 331"/>
                <a:gd name="T4" fmla="*/ 1 w 431"/>
                <a:gd name="T5" fmla="*/ 0 h 331"/>
                <a:gd name="T6" fmla="*/ 1 w 431"/>
                <a:gd name="T7" fmla="*/ 0 h 331"/>
                <a:gd name="T8" fmla="*/ 1 w 431"/>
                <a:gd name="T9" fmla="*/ 0 h 331"/>
                <a:gd name="T10" fmla="*/ 1 w 431"/>
                <a:gd name="T11" fmla="*/ 0 h 331"/>
                <a:gd name="T12" fmla="*/ 1 w 431"/>
                <a:gd name="T13" fmla="*/ 0 h 331"/>
                <a:gd name="T14" fmla="*/ 1 w 431"/>
                <a:gd name="T15" fmla="*/ 0 h 331"/>
                <a:gd name="T16" fmla="*/ 1 w 431"/>
                <a:gd name="T17" fmla="*/ 0 h 331"/>
                <a:gd name="T18" fmla="*/ 1 w 431"/>
                <a:gd name="T19" fmla="*/ 0 h 331"/>
                <a:gd name="T20" fmla="*/ 1 w 431"/>
                <a:gd name="T21" fmla="*/ 0 h 331"/>
                <a:gd name="T22" fmla="*/ 1 w 431"/>
                <a:gd name="T23" fmla="*/ 0 h 331"/>
                <a:gd name="T24" fmla="*/ 1 w 431"/>
                <a:gd name="T25" fmla="*/ 0 h 331"/>
                <a:gd name="T26" fmla="*/ 1 w 431"/>
                <a:gd name="T27" fmla="*/ 0 h 331"/>
                <a:gd name="T28" fmla="*/ 1 w 431"/>
                <a:gd name="T29" fmla="*/ 0 h 331"/>
                <a:gd name="T30" fmla="*/ 1 w 431"/>
                <a:gd name="T31" fmla="*/ 0 h 331"/>
                <a:gd name="T32" fmla="*/ 1 w 431"/>
                <a:gd name="T33" fmla="*/ 0 h 331"/>
                <a:gd name="T34" fmla="*/ 1 w 431"/>
                <a:gd name="T35" fmla="*/ 0 h 331"/>
                <a:gd name="T36" fmla="*/ 1 w 431"/>
                <a:gd name="T37" fmla="*/ 0 h 331"/>
                <a:gd name="T38" fmla="*/ 1 w 431"/>
                <a:gd name="T39" fmla="*/ 0 h 331"/>
                <a:gd name="T40" fmla="*/ 1 w 431"/>
                <a:gd name="T41" fmla="*/ 0 h 331"/>
                <a:gd name="T42" fmla="*/ 1 w 431"/>
                <a:gd name="T43" fmla="*/ 0 h 331"/>
                <a:gd name="T44" fmla="*/ 1 w 431"/>
                <a:gd name="T45" fmla="*/ 0 h 331"/>
                <a:gd name="T46" fmla="*/ 1 w 431"/>
                <a:gd name="T47" fmla="*/ 0 h 331"/>
                <a:gd name="T48" fmla="*/ 1 w 431"/>
                <a:gd name="T49" fmla="*/ 0 h 331"/>
                <a:gd name="T50" fmla="*/ 1 w 431"/>
                <a:gd name="T51" fmla="*/ 0 h 331"/>
                <a:gd name="T52" fmla="*/ 1 w 431"/>
                <a:gd name="T53" fmla="*/ 0 h 331"/>
                <a:gd name="T54" fmla="*/ 1 w 431"/>
                <a:gd name="T55" fmla="*/ 0 h 331"/>
                <a:gd name="T56" fmla="*/ 1 w 431"/>
                <a:gd name="T57" fmla="*/ 0 h 331"/>
                <a:gd name="T58" fmla="*/ 1 w 431"/>
                <a:gd name="T59" fmla="*/ 0 h 331"/>
                <a:gd name="T60" fmla="*/ 1 w 431"/>
                <a:gd name="T61" fmla="*/ 0 h 331"/>
                <a:gd name="T62" fmla="*/ 0 w 431"/>
                <a:gd name="T63" fmla="*/ 0 h 331"/>
                <a:gd name="T64" fmla="*/ 1 w 431"/>
                <a:gd name="T65" fmla="*/ 0 h 331"/>
                <a:gd name="T66" fmla="*/ 1 w 431"/>
                <a:gd name="T67" fmla="*/ 0 h 331"/>
                <a:gd name="T68" fmla="*/ 1 w 431"/>
                <a:gd name="T69" fmla="*/ 0 h 331"/>
                <a:gd name="T70" fmla="*/ 1 w 431"/>
                <a:gd name="T71" fmla="*/ 0 h 331"/>
                <a:gd name="T72" fmla="*/ 1 w 431"/>
                <a:gd name="T73" fmla="*/ 0 h 331"/>
                <a:gd name="T74" fmla="*/ 1 w 431"/>
                <a:gd name="T75" fmla="*/ 0 h 331"/>
                <a:gd name="T76" fmla="*/ 1 w 431"/>
                <a:gd name="T77" fmla="*/ 0 h 331"/>
                <a:gd name="T78" fmla="*/ 1 w 431"/>
                <a:gd name="T79" fmla="*/ 0 h 331"/>
                <a:gd name="T80" fmla="*/ 1 w 431"/>
                <a:gd name="T81" fmla="*/ 0 h 331"/>
                <a:gd name="T82" fmla="*/ 1 w 431"/>
                <a:gd name="T83" fmla="*/ 0 h 331"/>
                <a:gd name="T84" fmla="*/ 1 w 431"/>
                <a:gd name="T85" fmla="*/ 0 h 331"/>
                <a:gd name="T86" fmla="*/ 1 w 431"/>
                <a:gd name="T87" fmla="*/ 0 h 331"/>
                <a:gd name="T88" fmla="*/ 1 w 431"/>
                <a:gd name="T89" fmla="*/ 0 h 331"/>
                <a:gd name="T90" fmla="*/ 1 w 431"/>
                <a:gd name="T91" fmla="*/ 0 h 331"/>
                <a:gd name="T92" fmla="*/ 1 w 431"/>
                <a:gd name="T93" fmla="*/ 0 h 331"/>
                <a:gd name="T94" fmla="*/ 1 w 431"/>
                <a:gd name="T95" fmla="*/ 0 h 331"/>
                <a:gd name="T96" fmla="*/ 1 w 431"/>
                <a:gd name="T97" fmla="*/ 0 h 331"/>
                <a:gd name="T98" fmla="*/ 1 w 431"/>
                <a:gd name="T99" fmla="*/ 0 h 331"/>
                <a:gd name="T100" fmla="*/ 1 w 431"/>
                <a:gd name="T101" fmla="*/ 0 h 331"/>
                <a:gd name="T102" fmla="*/ 1 w 431"/>
                <a:gd name="T103" fmla="*/ 0 h 331"/>
                <a:gd name="T104" fmla="*/ 1 w 431"/>
                <a:gd name="T105" fmla="*/ 0 h 331"/>
                <a:gd name="T106" fmla="*/ 1 w 431"/>
                <a:gd name="T107" fmla="*/ 0 h 331"/>
                <a:gd name="T108" fmla="*/ 1 w 431"/>
                <a:gd name="T109" fmla="*/ 0 h 331"/>
                <a:gd name="T110" fmla="*/ 1 w 431"/>
                <a:gd name="T111" fmla="*/ 0 h 331"/>
                <a:gd name="T112" fmla="*/ 1 w 431"/>
                <a:gd name="T113" fmla="*/ 0 h 331"/>
                <a:gd name="T114" fmla="*/ 1 w 431"/>
                <a:gd name="T115" fmla="*/ 0 h 331"/>
                <a:gd name="T116" fmla="*/ 1 w 431"/>
                <a:gd name="T117" fmla="*/ 0 h 33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431"/>
                <a:gd name="T178" fmla="*/ 0 h 331"/>
                <a:gd name="T179" fmla="*/ 431 w 431"/>
                <a:gd name="T180" fmla="*/ 331 h 33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431" h="331">
                  <a:moveTo>
                    <a:pt x="364" y="102"/>
                  </a:moveTo>
                  <a:lnTo>
                    <a:pt x="361" y="88"/>
                  </a:lnTo>
                  <a:lnTo>
                    <a:pt x="361" y="73"/>
                  </a:lnTo>
                  <a:lnTo>
                    <a:pt x="359" y="59"/>
                  </a:lnTo>
                  <a:lnTo>
                    <a:pt x="353" y="45"/>
                  </a:lnTo>
                  <a:lnTo>
                    <a:pt x="339" y="29"/>
                  </a:lnTo>
                  <a:lnTo>
                    <a:pt x="324" y="16"/>
                  </a:lnTo>
                  <a:lnTo>
                    <a:pt x="307" y="7"/>
                  </a:lnTo>
                  <a:lnTo>
                    <a:pt x="288" y="3"/>
                  </a:lnTo>
                  <a:lnTo>
                    <a:pt x="269" y="0"/>
                  </a:lnTo>
                  <a:lnTo>
                    <a:pt x="249" y="3"/>
                  </a:lnTo>
                  <a:lnTo>
                    <a:pt x="231" y="8"/>
                  </a:lnTo>
                  <a:lnTo>
                    <a:pt x="213" y="19"/>
                  </a:lnTo>
                  <a:lnTo>
                    <a:pt x="209" y="22"/>
                  </a:lnTo>
                  <a:lnTo>
                    <a:pt x="203" y="20"/>
                  </a:lnTo>
                  <a:lnTo>
                    <a:pt x="198" y="16"/>
                  </a:lnTo>
                  <a:lnTo>
                    <a:pt x="193" y="13"/>
                  </a:lnTo>
                  <a:lnTo>
                    <a:pt x="188" y="10"/>
                  </a:lnTo>
                  <a:lnTo>
                    <a:pt x="182" y="7"/>
                  </a:lnTo>
                  <a:lnTo>
                    <a:pt x="176" y="5"/>
                  </a:lnTo>
                  <a:lnTo>
                    <a:pt x="171" y="5"/>
                  </a:lnTo>
                  <a:lnTo>
                    <a:pt x="164" y="5"/>
                  </a:lnTo>
                  <a:lnTo>
                    <a:pt x="163" y="5"/>
                  </a:lnTo>
                  <a:lnTo>
                    <a:pt x="156" y="5"/>
                  </a:lnTo>
                  <a:lnTo>
                    <a:pt x="150" y="5"/>
                  </a:lnTo>
                  <a:lnTo>
                    <a:pt x="143" y="6"/>
                  </a:lnTo>
                  <a:lnTo>
                    <a:pt x="136" y="8"/>
                  </a:lnTo>
                  <a:lnTo>
                    <a:pt x="130" y="12"/>
                  </a:lnTo>
                  <a:lnTo>
                    <a:pt x="126" y="15"/>
                  </a:lnTo>
                  <a:lnTo>
                    <a:pt x="120" y="20"/>
                  </a:lnTo>
                  <a:lnTo>
                    <a:pt x="116" y="26"/>
                  </a:lnTo>
                  <a:lnTo>
                    <a:pt x="111" y="23"/>
                  </a:lnTo>
                  <a:lnTo>
                    <a:pt x="105" y="22"/>
                  </a:lnTo>
                  <a:lnTo>
                    <a:pt x="98" y="21"/>
                  </a:lnTo>
                  <a:lnTo>
                    <a:pt x="92" y="21"/>
                  </a:lnTo>
                  <a:lnTo>
                    <a:pt x="86" y="21"/>
                  </a:lnTo>
                  <a:lnTo>
                    <a:pt x="80" y="22"/>
                  </a:lnTo>
                  <a:lnTo>
                    <a:pt x="74" y="23"/>
                  </a:lnTo>
                  <a:lnTo>
                    <a:pt x="68" y="27"/>
                  </a:lnTo>
                  <a:lnTo>
                    <a:pt x="62" y="30"/>
                  </a:lnTo>
                  <a:lnTo>
                    <a:pt x="58" y="35"/>
                  </a:lnTo>
                  <a:lnTo>
                    <a:pt x="53" y="39"/>
                  </a:lnTo>
                  <a:lnTo>
                    <a:pt x="48" y="44"/>
                  </a:lnTo>
                  <a:lnTo>
                    <a:pt x="47" y="45"/>
                  </a:lnTo>
                  <a:lnTo>
                    <a:pt x="47" y="46"/>
                  </a:lnTo>
                  <a:lnTo>
                    <a:pt x="46" y="48"/>
                  </a:lnTo>
                  <a:lnTo>
                    <a:pt x="44" y="48"/>
                  </a:lnTo>
                  <a:lnTo>
                    <a:pt x="43" y="48"/>
                  </a:lnTo>
                  <a:lnTo>
                    <a:pt x="40" y="48"/>
                  </a:lnTo>
                  <a:lnTo>
                    <a:pt x="38" y="48"/>
                  </a:lnTo>
                  <a:lnTo>
                    <a:pt x="37" y="46"/>
                  </a:lnTo>
                  <a:lnTo>
                    <a:pt x="35" y="46"/>
                  </a:lnTo>
                  <a:lnTo>
                    <a:pt x="33" y="46"/>
                  </a:lnTo>
                  <a:lnTo>
                    <a:pt x="32" y="48"/>
                  </a:lnTo>
                  <a:lnTo>
                    <a:pt x="22" y="53"/>
                  </a:lnTo>
                  <a:lnTo>
                    <a:pt x="13" y="61"/>
                  </a:lnTo>
                  <a:lnTo>
                    <a:pt x="7" y="71"/>
                  </a:lnTo>
                  <a:lnTo>
                    <a:pt x="2" y="82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2" y="118"/>
                  </a:lnTo>
                  <a:lnTo>
                    <a:pt x="6" y="129"/>
                  </a:lnTo>
                  <a:lnTo>
                    <a:pt x="16" y="146"/>
                  </a:lnTo>
                  <a:lnTo>
                    <a:pt x="29" y="160"/>
                  </a:lnTo>
                  <a:lnTo>
                    <a:pt x="44" y="171"/>
                  </a:lnTo>
                  <a:lnTo>
                    <a:pt x="61" y="178"/>
                  </a:lnTo>
                  <a:lnTo>
                    <a:pt x="80" y="182"/>
                  </a:lnTo>
                  <a:lnTo>
                    <a:pt x="98" y="183"/>
                  </a:lnTo>
                  <a:lnTo>
                    <a:pt x="116" y="182"/>
                  </a:lnTo>
                  <a:lnTo>
                    <a:pt x="135" y="180"/>
                  </a:lnTo>
                  <a:lnTo>
                    <a:pt x="151" y="183"/>
                  </a:lnTo>
                  <a:lnTo>
                    <a:pt x="163" y="190"/>
                  </a:lnTo>
                  <a:lnTo>
                    <a:pt x="172" y="202"/>
                  </a:lnTo>
                  <a:lnTo>
                    <a:pt x="179" y="216"/>
                  </a:lnTo>
                  <a:lnTo>
                    <a:pt x="183" y="230"/>
                  </a:lnTo>
                  <a:lnTo>
                    <a:pt x="188" y="247"/>
                  </a:lnTo>
                  <a:lnTo>
                    <a:pt x="191" y="262"/>
                  </a:lnTo>
                  <a:lnTo>
                    <a:pt x="195" y="275"/>
                  </a:lnTo>
                  <a:lnTo>
                    <a:pt x="198" y="283"/>
                  </a:lnTo>
                  <a:lnTo>
                    <a:pt x="202" y="290"/>
                  </a:lnTo>
                  <a:lnTo>
                    <a:pt x="206" y="297"/>
                  </a:lnTo>
                  <a:lnTo>
                    <a:pt x="212" y="303"/>
                  </a:lnTo>
                  <a:lnTo>
                    <a:pt x="218" y="309"/>
                  </a:lnTo>
                  <a:lnTo>
                    <a:pt x="225" y="313"/>
                  </a:lnTo>
                  <a:lnTo>
                    <a:pt x="232" y="317"/>
                  </a:lnTo>
                  <a:lnTo>
                    <a:pt x="240" y="319"/>
                  </a:lnTo>
                  <a:lnTo>
                    <a:pt x="252" y="323"/>
                  </a:lnTo>
                  <a:lnTo>
                    <a:pt x="266" y="327"/>
                  </a:lnTo>
                  <a:lnTo>
                    <a:pt x="280" y="329"/>
                  </a:lnTo>
                  <a:lnTo>
                    <a:pt x="294" y="331"/>
                  </a:lnTo>
                  <a:lnTo>
                    <a:pt x="308" y="331"/>
                  </a:lnTo>
                  <a:lnTo>
                    <a:pt x="320" y="328"/>
                  </a:lnTo>
                  <a:lnTo>
                    <a:pt x="332" y="324"/>
                  </a:lnTo>
                  <a:lnTo>
                    <a:pt x="344" y="316"/>
                  </a:lnTo>
                  <a:lnTo>
                    <a:pt x="350" y="305"/>
                  </a:lnTo>
                  <a:lnTo>
                    <a:pt x="353" y="293"/>
                  </a:lnTo>
                  <a:lnTo>
                    <a:pt x="354" y="280"/>
                  </a:lnTo>
                  <a:lnTo>
                    <a:pt x="359" y="268"/>
                  </a:lnTo>
                  <a:lnTo>
                    <a:pt x="364" y="263"/>
                  </a:lnTo>
                  <a:lnTo>
                    <a:pt x="371" y="258"/>
                  </a:lnTo>
                  <a:lnTo>
                    <a:pt x="378" y="254"/>
                  </a:lnTo>
                  <a:lnTo>
                    <a:pt x="385" y="250"/>
                  </a:lnTo>
                  <a:lnTo>
                    <a:pt x="393" y="247"/>
                  </a:lnTo>
                  <a:lnTo>
                    <a:pt x="400" y="243"/>
                  </a:lnTo>
                  <a:lnTo>
                    <a:pt x="407" y="240"/>
                  </a:lnTo>
                  <a:lnTo>
                    <a:pt x="414" y="234"/>
                  </a:lnTo>
                  <a:lnTo>
                    <a:pt x="427" y="216"/>
                  </a:lnTo>
                  <a:lnTo>
                    <a:pt x="431" y="197"/>
                  </a:lnTo>
                  <a:lnTo>
                    <a:pt x="428" y="179"/>
                  </a:lnTo>
                  <a:lnTo>
                    <a:pt x="420" y="161"/>
                  </a:lnTo>
                  <a:lnTo>
                    <a:pt x="407" y="145"/>
                  </a:lnTo>
                  <a:lnTo>
                    <a:pt x="393" y="129"/>
                  </a:lnTo>
                  <a:lnTo>
                    <a:pt x="378" y="114"/>
                  </a:lnTo>
                  <a:lnTo>
                    <a:pt x="364" y="10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Freeform 41"/>
            <p:cNvSpPr>
              <a:spLocks/>
            </p:cNvSpPr>
            <p:nvPr/>
          </p:nvSpPr>
          <p:spPr bwMode="auto">
            <a:xfrm>
              <a:off x="3679" y="2015"/>
              <a:ext cx="1" cy="1"/>
            </a:xfrm>
            <a:custGeom>
              <a:avLst/>
              <a:gdLst>
                <a:gd name="T0" fmla="*/ 1 w 1"/>
                <a:gd name="T1" fmla="*/ 0 h 1"/>
                <a:gd name="T2" fmla="*/ 1 w 1"/>
                <a:gd name="T3" fmla="*/ 1 h 1"/>
                <a:gd name="T4" fmla="*/ 1 w 1"/>
                <a:gd name="T5" fmla="*/ 0 h 1"/>
                <a:gd name="T6" fmla="*/ 1 w 1"/>
                <a:gd name="T7" fmla="*/ 0 h 1"/>
                <a:gd name="T8" fmla="*/ 0 w 1"/>
                <a:gd name="T9" fmla="*/ 0 h 1"/>
                <a:gd name="T10" fmla="*/ 0 w 1"/>
                <a:gd name="T11" fmla="*/ 0 h 1"/>
                <a:gd name="T12" fmla="*/ 1 w 1"/>
                <a:gd name="T13" fmla="*/ 0 h 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"/>
                <a:gd name="T22" fmla="*/ 0 h 1"/>
                <a:gd name="T23" fmla="*/ 1 w 1"/>
                <a:gd name="T24" fmla="*/ 1 h 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" h="1">
                  <a:moveTo>
                    <a:pt x="1" y="0"/>
                  </a:moveTo>
                  <a:lnTo>
                    <a:pt x="1" y="1"/>
                  </a:ln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Freeform 42"/>
            <p:cNvSpPr>
              <a:spLocks/>
            </p:cNvSpPr>
            <p:nvPr/>
          </p:nvSpPr>
          <p:spPr bwMode="auto">
            <a:xfrm>
              <a:off x="3582" y="2012"/>
              <a:ext cx="200" cy="148"/>
            </a:xfrm>
            <a:custGeom>
              <a:avLst/>
              <a:gdLst>
                <a:gd name="T0" fmla="*/ 1 w 399"/>
                <a:gd name="T1" fmla="*/ 0 h 297"/>
                <a:gd name="T2" fmla="*/ 1 w 399"/>
                <a:gd name="T3" fmla="*/ 0 h 297"/>
                <a:gd name="T4" fmla="*/ 1 w 399"/>
                <a:gd name="T5" fmla="*/ 0 h 297"/>
                <a:gd name="T6" fmla="*/ 1 w 399"/>
                <a:gd name="T7" fmla="*/ 0 h 297"/>
                <a:gd name="T8" fmla="*/ 1 w 399"/>
                <a:gd name="T9" fmla="*/ 0 h 297"/>
                <a:gd name="T10" fmla="*/ 1 w 399"/>
                <a:gd name="T11" fmla="*/ 0 h 297"/>
                <a:gd name="T12" fmla="*/ 1 w 399"/>
                <a:gd name="T13" fmla="*/ 0 h 297"/>
                <a:gd name="T14" fmla="*/ 1 w 399"/>
                <a:gd name="T15" fmla="*/ 0 h 297"/>
                <a:gd name="T16" fmla="*/ 1 w 399"/>
                <a:gd name="T17" fmla="*/ 0 h 297"/>
                <a:gd name="T18" fmla="*/ 1 w 399"/>
                <a:gd name="T19" fmla="*/ 0 h 297"/>
                <a:gd name="T20" fmla="*/ 1 w 399"/>
                <a:gd name="T21" fmla="*/ 0 h 297"/>
                <a:gd name="T22" fmla="*/ 1 w 399"/>
                <a:gd name="T23" fmla="*/ 0 h 297"/>
                <a:gd name="T24" fmla="*/ 1 w 399"/>
                <a:gd name="T25" fmla="*/ 0 h 297"/>
                <a:gd name="T26" fmla="*/ 1 w 399"/>
                <a:gd name="T27" fmla="*/ 0 h 297"/>
                <a:gd name="T28" fmla="*/ 1 w 399"/>
                <a:gd name="T29" fmla="*/ 0 h 297"/>
                <a:gd name="T30" fmla="*/ 1 w 399"/>
                <a:gd name="T31" fmla="*/ 0 h 297"/>
                <a:gd name="T32" fmla="*/ 1 w 399"/>
                <a:gd name="T33" fmla="*/ 0 h 297"/>
                <a:gd name="T34" fmla="*/ 1 w 399"/>
                <a:gd name="T35" fmla="*/ 0 h 297"/>
                <a:gd name="T36" fmla="*/ 1 w 399"/>
                <a:gd name="T37" fmla="*/ 0 h 297"/>
                <a:gd name="T38" fmla="*/ 1 w 399"/>
                <a:gd name="T39" fmla="*/ 0 h 297"/>
                <a:gd name="T40" fmla="*/ 1 w 399"/>
                <a:gd name="T41" fmla="*/ 0 h 297"/>
                <a:gd name="T42" fmla="*/ 1 w 399"/>
                <a:gd name="T43" fmla="*/ 0 h 297"/>
                <a:gd name="T44" fmla="*/ 1 w 399"/>
                <a:gd name="T45" fmla="*/ 0 h 297"/>
                <a:gd name="T46" fmla="*/ 1 w 399"/>
                <a:gd name="T47" fmla="*/ 0 h 297"/>
                <a:gd name="T48" fmla="*/ 1 w 399"/>
                <a:gd name="T49" fmla="*/ 0 h 297"/>
                <a:gd name="T50" fmla="*/ 1 w 399"/>
                <a:gd name="T51" fmla="*/ 0 h 297"/>
                <a:gd name="T52" fmla="*/ 1 w 399"/>
                <a:gd name="T53" fmla="*/ 0 h 297"/>
                <a:gd name="T54" fmla="*/ 1 w 399"/>
                <a:gd name="T55" fmla="*/ 0 h 297"/>
                <a:gd name="T56" fmla="*/ 1 w 399"/>
                <a:gd name="T57" fmla="*/ 0 h 297"/>
                <a:gd name="T58" fmla="*/ 1 w 399"/>
                <a:gd name="T59" fmla="*/ 0 h 297"/>
                <a:gd name="T60" fmla="*/ 1 w 399"/>
                <a:gd name="T61" fmla="*/ 0 h 297"/>
                <a:gd name="T62" fmla="*/ 1 w 399"/>
                <a:gd name="T63" fmla="*/ 0 h 297"/>
                <a:gd name="T64" fmla="*/ 1 w 399"/>
                <a:gd name="T65" fmla="*/ 0 h 297"/>
                <a:gd name="T66" fmla="*/ 1 w 399"/>
                <a:gd name="T67" fmla="*/ 0 h 297"/>
                <a:gd name="T68" fmla="*/ 1 w 399"/>
                <a:gd name="T69" fmla="*/ 0 h 297"/>
                <a:gd name="T70" fmla="*/ 1 w 399"/>
                <a:gd name="T71" fmla="*/ 0 h 297"/>
                <a:gd name="T72" fmla="*/ 1 w 399"/>
                <a:gd name="T73" fmla="*/ 0 h 297"/>
                <a:gd name="T74" fmla="*/ 1 w 399"/>
                <a:gd name="T75" fmla="*/ 0 h 297"/>
                <a:gd name="T76" fmla="*/ 1 w 399"/>
                <a:gd name="T77" fmla="*/ 0 h 297"/>
                <a:gd name="T78" fmla="*/ 1 w 399"/>
                <a:gd name="T79" fmla="*/ 0 h 297"/>
                <a:gd name="T80" fmla="*/ 1 w 399"/>
                <a:gd name="T81" fmla="*/ 0 h 297"/>
                <a:gd name="T82" fmla="*/ 1 w 399"/>
                <a:gd name="T83" fmla="*/ 0 h 297"/>
                <a:gd name="T84" fmla="*/ 1 w 399"/>
                <a:gd name="T85" fmla="*/ 0 h 297"/>
                <a:gd name="T86" fmla="*/ 1 w 399"/>
                <a:gd name="T87" fmla="*/ 0 h 297"/>
                <a:gd name="T88" fmla="*/ 1 w 399"/>
                <a:gd name="T89" fmla="*/ 0 h 297"/>
                <a:gd name="T90" fmla="*/ 1 w 399"/>
                <a:gd name="T91" fmla="*/ 0 h 297"/>
                <a:gd name="T92" fmla="*/ 1 w 399"/>
                <a:gd name="T93" fmla="*/ 0 h 297"/>
                <a:gd name="T94" fmla="*/ 1 w 399"/>
                <a:gd name="T95" fmla="*/ 0 h 297"/>
                <a:gd name="T96" fmla="*/ 1 w 399"/>
                <a:gd name="T97" fmla="*/ 0 h 297"/>
                <a:gd name="T98" fmla="*/ 1 w 399"/>
                <a:gd name="T99" fmla="*/ 0 h 297"/>
                <a:gd name="T100" fmla="*/ 1 w 399"/>
                <a:gd name="T101" fmla="*/ 0 h 297"/>
                <a:gd name="T102" fmla="*/ 1 w 399"/>
                <a:gd name="T103" fmla="*/ 0 h 297"/>
                <a:gd name="T104" fmla="*/ 1 w 399"/>
                <a:gd name="T105" fmla="*/ 0 h 297"/>
                <a:gd name="T106" fmla="*/ 1 w 399"/>
                <a:gd name="T107" fmla="*/ 0 h 297"/>
                <a:gd name="T108" fmla="*/ 1 w 399"/>
                <a:gd name="T109" fmla="*/ 0 h 297"/>
                <a:gd name="T110" fmla="*/ 1 w 399"/>
                <a:gd name="T111" fmla="*/ 0 h 29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9"/>
                <a:gd name="T169" fmla="*/ 0 h 297"/>
                <a:gd name="T170" fmla="*/ 399 w 399"/>
                <a:gd name="T171" fmla="*/ 297 h 29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9" h="297">
                  <a:moveTo>
                    <a:pt x="332" y="239"/>
                  </a:moveTo>
                  <a:lnTo>
                    <a:pt x="324" y="250"/>
                  </a:lnTo>
                  <a:lnTo>
                    <a:pt x="321" y="263"/>
                  </a:lnTo>
                  <a:lnTo>
                    <a:pt x="319" y="278"/>
                  </a:lnTo>
                  <a:lnTo>
                    <a:pt x="316" y="292"/>
                  </a:lnTo>
                  <a:lnTo>
                    <a:pt x="309" y="294"/>
                  </a:lnTo>
                  <a:lnTo>
                    <a:pt x="302" y="295"/>
                  </a:lnTo>
                  <a:lnTo>
                    <a:pt x="294" y="296"/>
                  </a:lnTo>
                  <a:lnTo>
                    <a:pt x="286" y="297"/>
                  </a:lnTo>
                  <a:lnTo>
                    <a:pt x="278" y="297"/>
                  </a:lnTo>
                  <a:lnTo>
                    <a:pt x="271" y="297"/>
                  </a:lnTo>
                  <a:lnTo>
                    <a:pt x="263" y="297"/>
                  </a:lnTo>
                  <a:lnTo>
                    <a:pt x="255" y="296"/>
                  </a:lnTo>
                  <a:lnTo>
                    <a:pt x="266" y="289"/>
                  </a:lnTo>
                  <a:lnTo>
                    <a:pt x="276" y="279"/>
                  </a:lnTo>
                  <a:lnTo>
                    <a:pt x="280" y="267"/>
                  </a:lnTo>
                  <a:lnTo>
                    <a:pt x="281" y="252"/>
                  </a:lnTo>
                  <a:lnTo>
                    <a:pt x="281" y="249"/>
                  </a:lnTo>
                  <a:lnTo>
                    <a:pt x="280" y="247"/>
                  </a:lnTo>
                  <a:lnTo>
                    <a:pt x="278" y="246"/>
                  </a:lnTo>
                  <a:lnTo>
                    <a:pt x="275" y="244"/>
                  </a:lnTo>
                  <a:lnTo>
                    <a:pt x="271" y="244"/>
                  </a:lnTo>
                  <a:lnTo>
                    <a:pt x="269" y="246"/>
                  </a:lnTo>
                  <a:lnTo>
                    <a:pt x="268" y="248"/>
                  </a:lnTo>
                  <a:lnTo>
                    <a:pt x="266" y="251"/>
                  </a:lnTo>
                  <a:lnTo>
                    <a:pt x="266" y="259"/>
                  </a:lnTo>
                  <a:lnTo>
                    <a:pt x="265" y="265"/>
                  </a:lnTo>
                  <a:lnTo>
                    <a:pt x="262" y="271"/>
                  </a:lnTo>
                  <a:lnTo>
                    <a:pt x="256" y="277"/>
                  </a:lnTo>
                  <a:lnTo>
                    <a:pt x="250" y="280"/>
                  </a:lnTo>
                  <a:lnTo>
                    <a:pt x="245" y="284"/>
                  </a:lnTo>
                  <a:lnTo>
                    <a:pt x="238" y="287"/>
                  </a:lnTo>
                  <a:lnTo>
                    <a:pt x="232" y="289"/>
                  </a:lnTo>
                  <a:lnTo>
                    <a:pt x="231" y="289"/>
                  </a:lnTo>
                  <a:lnTo>
                    <a:pt x="230" y="290"/>
                  </a:lnTo>
                  <a:lnTo>
                    <a:pt x="220" y="286"/>
                  </a:lnTo>
                  <a:lnTo>
                    <a:pt x="211" y="279"/>
                  </a:lnTo>
                  <a:lnTo>
                    <a:pt x="204" y="271"/>
                  </a:lnTo>
                  <a:lnTo>
                    <a:pt x="198" y="262"/>
                  </a:lnTo>
                  <a:lnTo>
                    <a:pt x="192" y="243"/>
                  </a:lnTo>
                  <a:lnTo>
                    <a:pt x="186" y="225"/>
                  </a:lnTo>
                  <a:lnTo>
                    <a:pt x="181" y="206"/>
                  </a:lnTo>
                  <a:lnTo>
                    <a:pt x="175" y="188"/>
                  </a:lnTo>
                  <a:lnTo>
                    <a:pt x="180" y="188"/>
                  </a:lnTo>
                  <a:lnTo>
                    <a:pt x="186" y="189"/>
                  </a:lnTo>
                  <a:lnTo>
                    <a:pt x="190" y="188"/>
                  </a:lnTo>
                  <a:lnTo>
                    <a:pt x="195" y="188"/>
                  </a:lnTo>
                  <a:lnTo>
                    <a:pt x="200" y="186"/>
                  </a:lnTo>
                  <a:lnTo>
                    <a:pt x="204" y="183"/>
                  </a:lnTo>
                  <a:lnTo>
                    <a:pt x="208" y="180"/>
                  </a:lnTo>
                  <a:lnTo>
                    <a:pt x="210" y="175"/>
                  </a:lnTo>
                  <a:lnTo>
                    <a:pt x="210" y="173"/>
                  </a:lnTo>
                  <a:lnTo>
                    <a:pt x="210" y="170"/>
                  </a:lnTo>
                  <a:lnTo>
                    <a:pt x="209" y="167"/>
                  </a:lnTo>
                  <a:lnTo>
                    <a:pt x="207" y="165"/>
                  </a:lnTo>
                  <a:lnTo>
                    <a:pt x="203" y="164"/>
                  </a:lnTo>
                  <a:lnTo>
                    <a:pt x="201" y="164"/>
                  </a:lnTo>
                  <a:lnTo>
                    <a:pt x="197" y="166"/>
                  </a:lnTo>
                  <a:lnTo>
                    <a:pt x="195" y="168"/>
                  </a:lnTo>
                  <a:lnTo>
                    <a:pt x="190" y="172"/>
                  </a:lnTo>
                  <a:lnTo>
                    <a:pt x="185" y="173"/>
                  </a:lnTo>
                  <a:lnTo>
                    <a:pt x="177" y="172"/>
                  </a:lnTo>
                  <a:lnTo>
                    <a:pt x="170" y="172"/>
                  </a:lnTo>
                  <a:lnTo>
                    <a:pt x="168" y="172"/>
                  </a:lnTo>
                  <a:lnTo>
                    <a:pt x="167" y="173"/>
                  </a:lnTo>
                  <a:lnTo>
                    <a:pt x="166" y="173"/>
                  </a:lnTo>
                  <a:lnTo>
                    <a:pt x="162" y="166"/>
                  </a:lnTo>
                  <a:lnTo>
                    <a:pt x="156" y="160"/>
                  </a:lnTo>
                  <a:lnTo>
                    <a:pt x="149" y="156"/>
                  </a:lnTo>
                  <a:lnTo>
                    <a:pt x="141" y="152"/>
                  </a:lnTo>
                  <a:lnTo>
                    <a:pt x="134" y="150"/>
                  </a:lnTo>
                  <a:lnTo>
                    <a:pt x="127" y="149"/>
                  </a:lnTo>
                  <a:lnTo>
                    <a:pt x="119" y="149"/>
                  </a:lnTo>
                  <a:lnTo>
                    <a:pt x="112" y="149"/>
                  </a:lnTo>
                  <a:lnTo>
                    <a:pt x="104" y="149"/>
                  </a:lnTo>
                  <a:lnTo>
                    <a:pt x="96" y="150"/>
                  </a:lnTo>
                  <a:lnTo>
                    <a:pt x="89" y="151"/>
                  </a:lnTo>
                  <a:lnTo>
                    <a:pt x="81" y="151"/>
                  </a:lnTo>
                  <a:lnTo>
                    <a:pt x="68" y="151"/>
                  </a:lnTo>
                  <a:lnTo>
                    <a:pt x="57" y="149"/>
                  </a:lnTo>
                  <a:lnTo>
                    <a:pt x="45" y="145"/>
                  </a:lnTo>
                  <a:lnTo>
                    <a:pt x="35" y="140"/>
                  </a:lnTo>
                  <a:lnTo>
                    <a:pt x="24" y="133"/>
                  </a:lnTo>
                  <a:lnTo>
                    <a:pt x="16" y="125"/>
                  </a:lnTo>
                  <a:lnTo>
                    <a:pt x="9" y="114"/>
                  </a:lnTo>
                  <a:lnTo>
                    <a:pt x="4" y="103"/>
                  </a:lnTo>
                  <a:lnTo>
                    <a:pt x="0" y="86"/>
                  </a:lnTo>
                  <a:lnTo>
                    <a:pt x="2" y="68"/>
                  </a:lnTo>
                  <a:lnTo>
                    <a:pt x="12" y="55"/>
                  </a:lnTo>
                  <a:lnTo>
                    <a:pt x="29" y="48"/>
                  </a:lnTo>
                  <a:lnTo>
                    <a:pt x="35" y="48"/>
                  </a:lnTo>
                  <a:lnTo>
                    <a:pt x="39" y="49"/>
                  </a:lnTo>
                  <a:lnTo>
                    <a:pt x="44" y="51"/>
                  </a:lnTo>
                  <a:lnTo>
                    <a:pt x="49" y="55"/>
                  </a:lnTo>
                  <a:lnTo>
                    <a:pt x="51" y="57"/>
                  </a:lnTo>
                  <a:lnTo>
                    <a:pt x="54" y="60"/>
                  </a:lnTo>
                  <a:lnTo>
                    <a:pt x="56" y="65"/>
                  </a:lnTo>
                  <a:lnTo>
                    <a:pt x="57" y="70"/>
                  </a:lnTo>
                  <a:lnTo>
                    <a:pt x="58" y="73"/>
                  </a:lnTo>
                  <a:lnTo>
                    <a:pt x="59" y="75"/>
                  </a:lnTo>
                  <a:lnTo>
                    <a:pt x="61" y="76"/>
                  </a:lnTo>
                  <a:lnTo>
                    <a:pt x="65" y="76"/>
                  </a:lnTo>
                  <a:lnTo>
                    <a:pt x="68" y="75"/>
                  </a:lnTo>
                  <a:lnTo>
                    <a:pt x="70" y="74"/>
                  </a:lnTo>
                  <a:lnTo>
                    <a:pt x="72" y="72"/>
                  </a:lnTo>
                  <a:lnTo>
                    <a:pt x="73" y="68"/>
                  </a:lnTo>
                  <a:lnTo>
                    <a:pt x="70" y="58"/>
                  </a:lnTo>
                  <a:lnTo>
                    <a:pt x="65" y="49"/>
                  </a:lnTo>
                  <a:lnTo>
                    <a:pt x="57" y="42"/>
                  </a:lnTo>
                  <a:lnTo>
                    <a:pt x="47" y="36"/>
                  </a:lnTo>
                  <a:lnTo>
                    <a:pt x="52" y="32"/>
                  </a:lnTo>
                  <a:lnTo>
                    <a:pt x="57" y="27"/>
                  </a:lnTo>
                  <a:lnTo>
                    <a:pt x="61" y="23"/>
                  </a:lnTo>
                  <a:lnTo>
                    <a:pt x="66" y="21"/>
                  </a:lnTo>
                  <a:lnTo>
                    <a:pt x="70" y="20"/>
                  </a:lnTo>
                  <a:lnTo>
                    <a:pt x="75" y="20"/>
                  </a:lnTo>
                  <a:lnTo>
                    <a:pt x="80" y="20"/>
                  </a:lnTo>
                  <a:lnTo>
                    <a:pt x="84" y="20"/>
                  </a:lnTo>
                  <a:lnTo>
                    <a:pt x="88" y="21"/>
                  </a:lnTo>
                  <a:lnTo>
                    <a:pt x="92" y="23"/>
                  </a:lnTo>
                  <a:lnTo>
                    <a:pt x="97" y="25"/>
                  </a:lnTo>
                  <a:lnTo>
                    <a:pt x="100" y="27"/>
                  </a:lnTo>
                  <a:lnTo>
                    <a:pt x="106" y="30"/>
                  </a:lnTo>
                  <a:lnTo>
                    <a:pt x="111" y="35"/>
                  </a:lnTo>
                  <a:lnTo>
                    <a:pt x="114" y="42"/>
                  </a:lnTo>
                  <a:lnTo>
                    <a:pt x="117" y="48"/>
                  </a:lnTo>
                  <a:lnTo>
                    <a:pt x="119" y="50"/>
                  </a:lnTo>
                  <a:lnTo>
                    <a:pt x="121" y="52"/>
                  </a:lnTo>
                  <a:lnTo>
                    <a:pt x="125" y="52"/>
                  </a:lnTo>
                  <a:lnTo>
                    <a:pt x="127" y="52"/>
                  </a:lnTo>
                  <a:lnTo>
                    <a:pt x="130" y="51"/>
                  </a:lnTo>
                  <a:lnTo>
                    <a:pt x="132" y="49"/>
                  </a:lnTo>
                  <a:lnTo>
                    <a:pt x="133" y="45"/>
                  </a:lnTo>
                  <a:lnTo>
                    <a:pt x="132" y="42"/>
                  </a:lnTo>
                  <a:lnTo>
                    <a:pt x="129" y="35"/>
                  </a:lnTo>
                  <a:lnTo>
                    <a:pt x="126" y="28"/>
                  </a:lnTo>
                  <a:lnTo>
                    <a:pt x="121" y="22"/>
                  </a:lnTo>
                  <a:lnTo>
                    <a:pt x="115" y="17"/>
                  </a:lnTo>
                  <a:lnTo>
                    <a:pt x="119" y="12"/>
                  </a:lnTo>
                  <a:lnTo>
                    <a:pt x="122" y="10"/>
                  </a:lnTo>
                  <a:lnTo>
                    <a:pt x="127" y="7"/>
                  </a:lnTo>
                  <a:lnTo>
                    <a:pt x="132" y="5"/>
                  </a:lnTo>
                  <a:lnTo>
                    <a:pt x="137" y="5"/>
                  </a:lnTo>
                  <a:lnTo>
                    <a:pt x="142" y="5"/>
                  </a:lnTo>
                  <a:lnTo>
                    <a:pt x="148" y="6"/>
                  </a:lnTo>
                  <a:lnTo>
                    <a:pt x="152" y="7"/>
                  </a:lnTo>
                  <a:lnTo>
                    <a:pt x="153" y="7"/>
                  </a:lnTo>
                  <a:lnTo>
                    <a:pt x="156" y="7"/>
                  </a:lnTo>
                  <a:lnTo>
                    <a:pt x="157" y="7"/>
                  </a:lnTo>
                  <a:lnTo>
                    <a:pt x="158" y="6"/>
                  </a:lnTo>
                  <a:lnTo>
                    <a:pt x="165" y="9"/>
                  </a:lnTo>
                  <a:lnTo>
                    <a:pt x="172" y="13"/>
                  </a:lnTo>
                  <a:lnTo>
                    <a:pt x="178" y="17"/>
                  </a:lnTo>
                  <a:lnTo>
                    <a:pt x="185" y="20"/>
                  </a:lnTo>
                  <a:lnTo>
                    <a:pt x="194" y="22"/>
                  </a:lnTo>
                  <a:lnTo>
                    <a:pt x="195" y="22"/>
                  </a:lnTo>
                  <a:lnTo>
                    <a:pt x="196" y="22"/>
                  </a:lnTo>
                  <a:lnTo>
                    <a:pt x="197" y="22"/>
                  </a:lnTo>
                  <a:lnTo>
                    <a:pt x="198" y="21"/>
                  </a:lnTo>
                  <a:lnTo>
                    <a:pt x="205" y="17"/>
                  </a:lnTo>
                  <a:lnTo>
                    <a:pt x="211" y="13"/>
                  </a:lnTo>
                  <a:lnTo>
                    <a:pt x="218" y="10"/>
                  </a:lnTo>
                  <a:lnTo>
                    <a:pt x="224" y="6"/>
                  </a:lnTo>
                  <a:lnTo>
                    <a:pt x="231" y="4"/>
                  </a:lnTo>
                  <a:lnTo>
                    <a:pt x="236" y="3"/>
                  </a:lnTo>
                  <a:lnTo>
                    <a:pt x="243" y="0"/>
                  </a:lnTo>
                  <a:lnTo>
                    <a:pt x="250" y="0"/>
                  </a:lnTo>
                  <a:lnTo>
                    <a:pt x="257" y="0"/>
                  </a:lnTo>
                  <a:lnTo>
                    <a:pt x="268" y="2"/>
                  </a:lnTo>
                  <a:lnTo>
                    <a:pt x="279" y="5"/>
                  </a:lnTo>
                  <a:lnTo>
                    <a:pt x="290" y="9"/>
                  </a:lnTo>
                  <a:lnTo>
                    <a:pt x="300" y="13"/>
                  </a:lnTo>
                  <a:lnTo>
                    <a:pt x="309" y="20"/>
                  </a:lnTo>
                  <a:lnTo>
                    <a:pt x="316" y="28"/>
                  </a:lnTo>
                  <a:lnTo>
                    <a:pt x="323" y="37"/>
                  </a:lnTo>
                  <a:lnTo>
                    <a:pt x="326" y="48"/>
                  </a:lnTo>
                  <a:lnTo>
                    <a:pt x="328" y="57"/>
                  </a:lnTo>
                  <a:lnTo>
                    <a:pt x="329" y="67"/>
                  </a:lnTo>
                  <a:lnTo>
                    <a:pt x="330" y="76"/>
                  </a:lnTo>
                  <a:lnTo>
                    <a:pt x="332" y="86"/>
                  </a:lnTo>
                  <a:lnTo>
                    <a:pt x="331" y="87"/>
                  </a:lnTo>
                  <a:lnTo>
                    <a:pt x="331" y="89"/>
                  </a:lnTo>
                  <a:lnTo>
                    <a:pt x="331" y="90"/>
                  </a:lnTo>
                  <a:lnTo>
                    <a:pt x="331" y="93"/>
                  </a:lnTo>
                  <a:lnTo>
                    <a:pt x="332" y="106"/>
                  </a:lnTo>
                  <a:lnTo>
                    <a:pt x="329" y="120"/>
                  </a:lnTo>
                  <a:lnTo>
                    <a:pt x="322" y="132"/>
                  </a:lnTo>
                  <a:lnTo>
                    <a:pt x="309" y="135"/>
                  </a:lnTo>
                  <a:lnTo>
                    <a:pt x="306" y="136"/>
                  </a:lnTo>
                  <a:lnTo>
                    <a:pt x="303" y="137"/>
                  </a:lnTo>
                  <a:lnTo>
                    <a:pt x="302" y="140"/>
                  </a:lnTo>
                  <a:lnTo>
                    <a:pt x="301" y="143"/>
                  </a:lnTo>
                  <a:lnTo>
                    <a:pt x="302" y="147"/>
                  </a:lnTo>
                  <a:lnTo>
                    <a:pt x="303" y="149"/>
                  </a:lnTo>
                  <a:lnTo>
                    <a:pt x="306" y="150"/>
                  </a:lnTo>
                  <a:lnTo>
                    <a:pt x="309" y="151"/>
                  </a:lnTo>
                  <a:lnTo>
                    <a:pt x="316" y="151"/>
                  </a:lnTo>
                  <a:lnTo>
                    <a:pt x="322" y="150"/>
                  </a:lnTo>
                  <a:lnTo>
                    <a:pt x="328" y="147"/>
                  </a:lnTo>
                  <a:lnTo>
                    <a:pt x="333" y="143"/>
                  </a:lnTo>
                  <a:lnTo>
                    <a:pt x="339" y="136"/>
                  </a:lnTo>
                  <a:lnTo>
                    <a:pt x="344" y="128"/>
                  </a:lnTo>
                  <a:lnTo>
                    <a:pt x="347" y="119"/>
                  </a:lnTo>
                  <a:lnTo>
                    <a:pt x="348" y="110"/>
                  </a:lnTo>
                  <a:lnTo>
                    <a:pt x="354" y="116"/>
                  </a:lnTo>
                  <a:lnTo>
                    <a:pt x="361" y="122"/>
                  </a:lnTo>
                  <a:lnTo>
                    <a:pt x="367" y="127"/>
                  </a:lnTo>
                  <a:lnTo>
                    <a:pt x="374" y="133"/>
                  </a:lnTo>
                  <a:lnTo>
                    <a:pt x="379" y="139"/>
                  </a:lnTo>
                  <a:lnTo>
                    <a:pt x="385" y="145"/>
                  </a:lnTo>
                  <a:lnTo>
                    <a:pt x="390" y="152"/>
                  </a:lnTo>
                  <a:lnTo>
                    <a:pt x="394" y="159"/>
                  </a:lnTo>
                  <a:lnTo>
                    <a:pt x="399" y="174"/>
                  </a:lnTo>
                  <a:lnTo>
                    <a:pt x="398" y="187"/>
                  </a:lnTo>
                  <a:lnTo>
                    <a:pt x="392" y="198"/>
                  </a:lnTo>
                  <a:lnTo>
                    <a:pt x="383" y="208"/>
                  </a:lnTo>
                  <a:lnTo>
                    <a:pt x="370" y="216"/>
                  </a:lnTo>
                  <a:lnTo>
                    <a:pt x="356" y="224"/>
                  </a:lnTo>
                  <a:lnTo>
                    <a:pt x="344" y="231"/>
                  </a:lnTo>
                  <a:lnTo>
                    <a:pt x="332" y="2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Freeform 43"/>
            <p:cNvSpPr>
              <a:spLocks/>
            </p:cNvSpPr>
            <p:nvPr/>
          </p:nvSpPr>
          <p:spPr bwMode="auto">
            <a:xfrm>
              <a:off x="3597" y="2034"/>
              <a:ext cx="162" cy="98"/>
            </a:xfrm>
            <a:custGeom>
              <a:avLst/>
              <a:gdLst>
                <a:gd name="T0" fmla="*/ 1 w 324"/>
                <a:gd name="T1" fmla="*/ 1 h 196"/>
                <a:gd name="T2" fmla="*/ 1 w 324"/>
                <a:gd name="T3" fmla="*/ 1 h 196"/>
                <a:gd name="T4" fmla="*/ 1 w 324"/>
                <a:gd name="T5" fmla="*/ 1 h 196"/>
                <a:gd name="T6" fmla="*/ 1 w 324"/>
                <a:gd name="T7" fmla="*/ 1 h 196"/>
                <a:gd name="T8" fmla="*/ 1 w 324"/>
                <a:gd name="T9" fmla="*/ 1 h 196"/>
                <a:gd name="T10" fmla="*/ 1 w 324"/>
                <a:gd name="T11" fmla="*/ 1 h 196"/>
                <a:gd name="T12" fmla="*/ 1 w 324"/>
                <a:gd name="T13" fmla="*/ 1 h 196"/>
                <a:gd name="T14" fmla="*/ 1 w 324"/>
                <a:gd name="T15" fmla="*/ 1 h 196"/>
                <a:gd name="T16" fmla="*/ 1 w 324"/>
                <a:gd name="T17" fmla="*/ 1 h 196"/>
                <a:gd name="T18" fmla="*/ 1 w 324"/>
                <a:gd name="T19" fmla="*/ 1 h 196"/>
                <a:gd name="T20" fmla="*/ 1 w 324"/>
                <a:gd name="T21" fmla="*/ 1 h 196"/>
                <a:gd name="T22" fmla="*/ 1 w 324"/>
                <a:gd name="T23" fmla="*/ 1 h 196"/>
                <a:gd name="T24" fmla="*/ 1 w 324"/>
                <a:gd name="T25" fmla="*/ 1 h 196"/>
                <a:gd name="T26" fmla="*/ 1 w 324"/>
                <a:gd name="T27" fmla="*/ 1 h 196"/>
                <a:gd name="T28" fmla="*/ 1 w 324"/>
                <a:gd name="T29" fmla="*/ 0 h 196"/>
                <a:gd name="T30" fmla="*/ 1 w 324"/>
                <a:gd name="T31" fmla="*/ 1 h 196"/>
                <a:gd name="T32" fmla="*/ 1 w 324"/>
                <a:gd name="T33" fmla="*/ 1 h 196"/>
                <a:gd name="T34" fmla="*/ 1 w 324"/>
                <a:gd name="T35" fmla="*/ 1 h 196"/>
                <a:gd name="T36" fmla="*/ 1 w 324"/>
                <a:gd name="T37" fmla="*/ 1 h 196"/>
                <a:gd name="T38" fmla="*/ 1 w 324"/>
                <a:gd name="T39" fmla="*/ 1 h 196"/>
                <a:gd name="T40" fmla="*/ 1 w 324"/>
                <a:gd name="T41" fmla="*/ 1 h 196"/>
                <a:gd name="T42" fmla="*/ 1 w 324"/>
                <a:gd name="T43" fmla="*/ 1 h 196"/>
                <a:gd name="T44" fmla="*/ 1 w 324"/>
                <a:gd name="T45" fmla="*/ 1 h 196"/>
                <a:gd name="T46" fmla="*/ 1 w 324"/>
                <a:gd name="T47" fmla="*/ 1 h 196"/>
                <a:gd name="T48" fmla="*/ 1 w 324"/>
                <a:gd name="T49" fmla="*/ 1 h 196"/>
                <a:gd name="T50" fmla="*/ 1 w 324"/>
                <a:gd name="T51" fmla="*/ 1 h 196"/>
                <a:gd name="T52" fmla="*/ 1 w 324"/>
                <a:gd name="T53" fmla="*/ 1 h 196"/>
                <a:gd name="T54" fmla="*/ 1 w 324"/>
                <a:gd name="T55" fmla="*/ 1 h 196"/>
                <a:gd name="T56" fmla="*/ 1 w 324"/>
                <a:gd name="T57" fmla="*/ 1 h 196"/>
                <a:gd name="T58" fmla="*/ 1 w 324"/>
                <a:gd name="T59" fmla="*/ 1 h 196"/>
                <a:gd name="T60" fmla="*/ 1 w 324"/>
                <a:gd name="T61" fmla="*/ 1 h 196"/>
                <a:gd name="T62" fmla="*/ 1 w 324"/>
                <a:gd name="T63" fmla="*/ 1 h 196"/>
                <a:gd name="T64" fmla="*/ 1 w 324"/>
                <a:gd name="T65" fmla="*/ 1 h 196"/>
                <a:gd name="T66" fmla="*/ 1 w 324"/>
                <a:gd name="T67" fmla="*/ 1 h 196"/>
                <a:gd name="T68" fmla="*/ 1 w 324"/>
                <a:gd name="T69" fmla="*/ 1 h 196"/>
                <a:gd name="T70" fmla="*/ 1 w 324"/>
                <a:gd name="T71" fmla="*/ 1 h 196"/>
                <a:gd name="T72" fmla="*/ 1 w 324"/>
                <a:gd name="T73" fmla="*/ 1 h 196"/>
                <a:gd name="T74" fmla="*/ 1 w 324"/>
                <a:gd name="T75" fmla="*/ 1 h 196"/>
                <a:gd name="T76" fmla="*/ 1 w 324"/>
                <a:gd name="T77" fmla="*/ 1 h 196"/>
                <a:gd name="T78" fmla="*/ 1 w 324"/>
                <a:gd name="T79" fmla="*/ 1 h 196"/>
                <a:gd name="T80" fmla="*/ 1 w 324"/>
                <a:gd name="T81" fmla="*/ 1 h 196"/>
                <a:gd name="T82" fmla="*/ 1 w 324"/>
                <a:gd name="T83" fmla="*/ 1 h 196"/>
                <a:gd name="T84" fmla="*/ 1 w 324"/>
                <a:gd name="T85" fmla="*/ 1 h 196"/>
                <a:gd name="T86" fmla="*/ 1 w 324"/>
                <a:gd name="T87" fmla="*/ 1 h 196"/>
                <a:gd name="T88" fmla="*/ 1 w 324"/>
                <a:gd name="T89" fmla="*/ 1 h 196"/>
                <a:gd name="T90" fmla="*/ 1 w 324"/>
                <a:gd name="T91" fmla="*/ 1 h 196"/>
                <a:gd name="T92" fmla="*/ 1 w 324"/>
                <a:gd name="T93" fmla="*/ 1 h 196"/>
                <a:gd name="T94" fmla="*/ 1 w 324"/>
                <a:gd name="T95" fmla="*/ 1 h 196"/>
                <a:gd name="T96" fmla="*/ 1 w 324"/>
                <a:gd name="T97" fmla="*/ 1 h 196"/>
                <a:gd name="T98" fmla="*/ 1 w 324"/>
                <a:gd name="T99" fmla="*/ 1 h 196"/>
                <a:gd name="T100" fmla="*/ 1 w 324"/>
                <a:gd name="T101" fmla="*/ 1 h 196"/>
                <a:gd name="T102" fmla="*/ 1 w 324"/>
                <a:gd name="T103" fmla="*/ 1 h 19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324"/>
                <a:gd name="T157" fmla="*/ 0 h 196"/>
                <a:gd name="T158" fmla="*/ 324 w 324"/>
                <a:gd name="T159" fmla="*/ 196 h 19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324" h="196">
                  <a:moveTo>
                    <a:pt x="321" y="181"/>
                  </a:moveTo>
                  <a:lnTo>
                    <a:pt x="316" y="169"/>
                  </a:lnTo>
                  <a:lnTo>
                    <a:pt x="310" y="159"/>
                  </a:lnTo>
                  <a:lnTo>
                    <a:pt x="303" y="150"/>
                  </a:lnTo>
                  <a:lnTo>
                    <a:pt x="293" y="145"/>
                  </a:lnTo>
                  <a:lnTo>
                    <a:pt x="285" y="144"/>
                  </a:lnTo>
                  <a:lnTo>
                    <a:pt x="277" y="145"/>
                  </a:lnTo>
                  <a:lnTo>
                    <a:pt x="269" y="145"/>
                  </a:lnTo>
                  <a:lnTo>
                    <a:pt x="261" y="145"/>
                  </a:lnTo>
                  <a:lnTo>
                    <a:pt x="253" y="144"/>
                  </a:lnTo>
                  <a:lnTo>
                    <a:pt x="247" y="142"/>
                  </a:lnTo>
                  <a:lnTo>
                    <a:pt x="242" y="136"/>
                  </a:lnTo>
                  <a:lnTo>
                    <a:pt x="241" y="128"/>
                  </a:lnTo>
                  <a:lnTo>
                    <a:pt x="241" y="115"/>
                  </a:lnTo>
                  <a:lnTo>
                    <a:pt x="242" y="103"/>
                  </a:lnTo>
                  <a:lnTo>
                    <a:pt x="241" y="90"/>
                  </a:lnTo>
                  <a:lnTo>
                    <a:pt x="236" y="77"/>
                  </a:lnTo>
                  <a:lnTo>
                    <a:pt x="231" y="69"/>
                  </a:lnTo>
                  <a:lnTo>
                    <a:pt x="224" y="64"/>
                  </a:lnTo>
                  <a:lnTo>
                    <a:pt x="216" y="60"/>
                  </a:lnTo>
                  <a:lnTo>
                    <a:pt x="206" y="58"/>
                  </a:lnTo>
                  <a:lnTo>
                    <a:pt x="197" y="58"/>
                  </a:lnTo>
                  <a:lnTo>
                    <a:pt x="188" y="59"/>
                  </a:lnTo>
                  <a:lnTo>
                    <a:pt x="179" y="61"/>
                  </a:lnTo>
                  <a:lnTo>
                    <a:pt x="170" y="64"/>
                  </a:lnTo>
                  <a:lnTo>
                    <a:pt x="165" y="65"/>
                  </a:lnTo>
                  <a:lnTo>
                    <a:pt x="160" y="66"/>
                  </a:lnTo>
                  <a:lnTo>
                    <a:pt x="156" y="65"/>
                  </a:lnTo>
                  <a:lnTo>
                    <a:pt x="151" y="65"/>
                  </a:lnTo>
                  <a:lnTo>
                    <a:pt x="148" y="62"/>
                  </a:lnTo>
                  <a:lnTo>
                    <a:pt x="143" y="61"/>
                  </a:lnTo>
                  <a:lnTo>
                    <a:pt x="138" y="58"/>
                  </a:lnTo>
                  <a:lnTo>
                    <a:pt x="135" y="56"/>
                  </a:lnTo>
                  <a:lnTo>
                    <a:pt x="140" y="54"/>
                  </a:lnTo>
                  <a:lnTo>
                    <a:pt x="145" y="52"/>
                  </a:lnTo>
                  <a:lnTo>
                    <a:pt x="150" y="50"/>
                  </a:lnTo>
                  <a:lnTo>
                    <a:pt x="155" y="45"/>
                  </a:lnTo>
                  <a:lnTo>
                    <a:pt x="159" y="37"/>
                  </a:lnTo>
                  <a:lnTo>
                    <a:pt x="162" y="28"/>
                  </a:lnTo>
                  <a:lnTo>
                    <a:pt x="162" y="18"/>
                  </a:lnTo>
                  <a:lnTo>
                    <a:pt x="162" y="8"/>
                  </a:lnTo>
                  <a:lnTo>
                    <a:pt x="160" y="5"/>
                  </a:lnTo>
                  <a:lnTo>
                    <a:pt x="159" y="3"/>
                  </a:lnTo>
                  <a:lnTo>
                    <a:pt x="157" y="2"/>
                  </a:lnTo>
                  <a:lnTo>
                    <a:pt x="153" y="0"/>
                  </a:lnTo>
                  <a:lnTo>
                    <a:pt x="150" y="2"/>
                  </a:lnTo>
                  <a:lnTo>
                    <a:pt x="148" y="3"/>
                  </a:lnTo>
                  <a:lnTo>
                    <a:pt x="147" y="6"/>
                  </a:lnTo>
                  <a:lnTo>
                    <a:pt x="145" y="8"/>
                  </a:lnTo>
                  <a:lnTo>
                    <a:pt x="145" y="15"/>
                  </a:lnTo>
                  <a:lnTo>
                    <a:pt x="147" y="23"/>
                  </a:lnTo>
                  <a:lnTo>
                    <a:pt x="145" y="30"/>
                  </a:lnTo>
                  <a:lnTo>
                    <a:pt x="141" y="36"/>
                  </a:lnTo>
                  <a:lnTo>
                    <a:pt x="137" y="38"/>
                  </a:lnTo>
                  <a:lnTo>
                    <a:pt x="133" y="41"/>
                  </a:lnTo>
                  <a:lnTo>
                    <a:pt x="127" y="42"/>
                  </a:lnTo>
                  <a:lnTo>
                    <a:pt x="122" y="43"/>
                  </a:lnTo>
                  <a:lnTo>
                    <a:pt x="121" y="43"/>
                  </a:lnTo>
                  <a:lnTo>
                    <a:pt x="120" y="44"/>
                  </a:lnTo>
                  <a:lnTo>
                    <a:pt x="119" y="43"/>
                  </a:lnTo>
                  <a:lnTo>
                    <a:pt x="118" y="42"/>
                  </a:lnTo>
                  <a:lnTo>
                    <a:pt x="117" y="41"/>
                  </a:lnTo>
                  <a:lnTo>
                    <a:pt x="115" y="39"/>
                  </a:lnTo>
                  <a:lnTo>
                    <a:pt x="106" y="31"/>
                  </a:lnTo>
                  <a:lnTo>
                    <a:pt x="105" y="30"/>
                  </a:lnTo>
                  <a:lnTo>
                    <a:pt x="104" y="30"/>
                  </a:lnTo>
                  <a:lnTo>
                    <a:pt x="103" y="30"/>
                  </a:lnTo>
                  <a:lnTo>
                    <a:pt x="92" y="29"/>
                  </a:lnTo>
                  <a:lnTo>
                    <a:pt x="83" y="30"/>
                  </a:lnTo>
                  <a:lnTo>
                    <a:pt x="75" y="34"/>
                  </a:lnTo>
                  <a:lnTo>
                    <a:pt x="67" y="38"/>
                  </a:lnTo>
                  <a:lnTo>
                    <a:pt x="61" y="45"/>
                  </a:lnTo>
                  <a:lnTo>
                    <a:pt x="57" y="53"/>
                  </a:lnTo>
                  <a:lnTo>
                    <a:pt x="54" y="62"/>
                  </a:lnTo>
                  <a:lnTo>
                    <a:pt x="53" y="72"/>
                  </a:lnTo>
                  <a:lnTo>
                    <a:pt x="53" y="81"/>
                  </a:lnTo>
                  <a:lnTo>
                    <a:pt x="51" y="87"/>
                  </a:lnTo>
                  <a:lnTo>
                    <a:pt x="46" y="91"/>
                  </a:lnTo>
                  <a:lnTo>
                    <a:pt x="40" y="95"/>
                  </a:lnTo>
                  <a:lnTo>
                    <a:pt x="34" y="97"/>
                  </a:lnTo>
                  <a:lnTo>
                    <a:pt x="27" y="99"/>
                  </a:lnTo>
                  <a:lnTo>
                    <a:pt x="19" y="99"/>
                  </a:lnTo>
                  <a:lnTo>
                    <a:pt x="12" y="98"/>
                  </a:lnTo>
                  <a:lnTo>
                    <a:pt x="6" y="97"/>
                  </a:lnTo>
                  <a:lnTo>
                    <a:pt x="4" y="97"/>
                  </a:lnTo>
                  <a:lnTo>
                    <a:pt x="1" y="98"/>
                  </a:lnTo>
                  <a:lnTo>
                    <a:pt x="1" y="100"/>
                  </a:lnTo>
                  <a:lnTo>
                    <a:pt x="0" y="104"/>
                  </a:lnTo>
                  <a:lnTo>
                    <a:pt x="1" y="106"/>
                  </a:lnTo>
                  <a:lnTo>
                    <a:pt x="4" y="109"/>
                  </a:lnTo>
                  <a:lnTo>
                    <a:pt x="8" y="109"/>
                  </a:lnTo>
                  <a:lnTo>
                    <a:pt x="12" y="110"/>
                  </a:lnTo>
                  <a:lnTo>
                    <a:pt x="16" y="111"/>
                  </a:lnTo>
                  <a:lnTo>
                    <a:pt x="21" y="112"/>
                  </a:lnTo>
                  <a:lnTo>
                    <a:pt x="27" y="112"/>
                  </a:lnTo>
                  <a:lnTo>
                    <a:pt x="31" y="112"/>
                  </a:lnTo>
                  <a:lnTo>
                    <a:pt x="36" y="112"/>
                  </a:lnTo>
                  <a:lnTo>
                    <a:pt x="40" y="111"/>
                  </a:lnTo>
                  <a:lnTo>
                    <a:pt x="45" y="110"/>
                  </a:lnTo>
                  <a:lnTo>
                    <a:pt x="50" y="107"/>
                  </a:lnTo>
                  <a:lnTo>
                    <a:pt x="61" y="98"/>
                  </a:lnTo>
                  <a:lnTo>
                    <a:pt x="66" y="85"/>
                  </a:lnTo>
                  <a:lnTo>
                    <a:pt x="69" y="73"/>
                  </a:lnTo>
                  <a:lnTo>
                    <a:pt x="72" y="59"/>
                  </a:lnTo>
                  <a:lnTo>
                    <a:pt x="76" y="52"/>
                  </a:lnTo>
                  <a:lnTo>
                    <a:pt x="82" y="48"/>
                  </a:lnTo>
                  <a:lnTo>
                    <a:pt x="90" y="45"/>
                  </a:lnTo>
                  <a:lnTo>
                    <a:pt x="98" y="45"/>
                  </a:lnTo>
                  <a:lnTo>
                    <a:pt x="100" y="48"/>
                  </a:lnTo>
                  <a:lnTo>
                    <a:pt x="107" y="53"/>
                  </a:lnTo>
                  <a:lnTo>
                    <a:pt x="115" y="60"/>
                  </a:lnTo>
                  <a:lnTo>
                    <a:pt x="123" y="67"/>
                  </a:lnTo>
                  <a:lnTo>
                    <a:pt x="132" y="73"/>
                  </a:lnTo>
                  <a:lnTo>
                    <a:pt x="141" y="77"/>
                  </a:lnTo>
                  <a:lnTo>
                    <a:pt x="149" y="81"/>
                  </a:lnTo>
                  <a:lnTo>
                    <a:pt x="159" y="82"/>
                  </a:lnTo>
                  <a:lnTo>
                    <a:pt x="170" y="81"/>
                  </a:lnTo>
                  <a:lnTo>
                    <a:pt x="174" y="80"/>
                  </a:lnTo>
                  <a:lnTo>
                    <a:pt x="180" y="79"/>
                  </a:lnTo>
                  <a:lnTo>
                    <a:pt x="185" y="76"/>
                  </a:lnTo>
                  <a:lnTo>
                    <a:pt x="190" y="75"/>
                  </a:lnTo>
                  <a:lnTo>
                    <a:pt x="195" y="74"/>
                  </a:lnTo>
                  <a:lnTo>
                    <a:pt x="201" y="73"/>
                  </a:lnTo>
                  <a:lnTo>
                    <a:pt x="205" y="74"/>
                  </a:lnTo>
                  <a:lnTo>
                    <a:pt x="210" y="75"/>
                  </a:lnTo>
                  <a:lnTo>
                    <a:pt x="223" y="87"/>
                  </a:lnTo>
                  <a:lnTo>
                    <a:pt x="226" y="102"/>
                  </a:lnTo>
                  <a:lnTo>
                    <a:pt x="226" y="119"/>
                  </a:lnTo>
                  <a:lnTo>
                    <a:pt x="226" y="135"/>
                  </a:lnTo>
                  <a:lnTo>
                    <a:pt x="230" y="146"/>
                  </a:lnTo>
                  <a:lnTo>
                    <a:pt x="235" y="153"/>
                  </a:lnTo>
                  <a:lnTo>
                    <a:pt x="243" y="158"/>
                  </a:lnTo>
                  <a:lnTo>
                    <a:pt x="254" y="160"/>
                  </a:lnTo>
                  <a:lnTo>
                    <a:pt x="263" y="161"/>
                  </a:lnTo>
                  <a:lnTo>
                    <a:pt x="274" y="161"/>
                  </a:lnTo>
                  <a:lnTo>
                    <a:pt x="285" y="161"/>
                  </a:lnTo>
                  <a:lnTo>
                    <a:pt x="294" y="163"/>
                  </a:lnTo>
                  <a:lnTo>
                    <a:pt x="296" y="168"/>
                  </a:lnTo>
                  <a:lnTo>
                    <a:pt x="299" y="174"/>
                  </a:lnTo>
                  <a:lnTo>
                    <a:pt x="301" y="180"/>
                  </a:lnTo>
                  <a:lnTo>
                    <a:pt x="303" y="186"/>
                  </a:lnTo>
                  <a:lnTo>
                    <a:pt x="304" y="188"/>
                  </a:lnTo>
                  <a:lnTo>
                    <a:pt x="307" y="190"/>
                  </a:lnTo>
                  <a:lnTo>
                    <a:pt x="309" y="191"/>
                  </a:lnTo>
                  <a:lnTo>
                    <a:pt x="311" y="194"/>
                  </a:lnTo>
                  <a:lnTo>
                    <a:pt x="314" y="196"/>
                  </a:lnTo>
                  <a:lnTo>
                    <a:pt x="317" y="196"/>
                  </a:lnTo>
                  <a:lnTo>
                    <a:pt x="321" y="195"/>
                  </a:lnTo>
                  <a:lnTo>
                    <a:pt x="323" y="193"/>
                  </a:lnTo>
                  <a:lnTo>
                    <a:pt x="324" y="189"/>
                  </a:lnTo>
                  <a:lnTo>
                    <a:pt x="324" y="186"/>
                  </a:lnTo>
                  <a:lnTo>
                    <a:pt x="323" y="183"/>
                  </a:lnTo>
                  <a:lnTo>
                    <a:pt x="321" y="18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8" name="Freeform 44"/>
            <p:cNvSpPr>
              <a:spLocks/>
            </p:cNvSpPr>
            <p:nvPr/>
          </p:nvSpPr>
          <p:spPr bwMode="auto">
            <a:xfrm>
              <a:off x="3699" y="2031"/>
              <a:ext cx="23" cy="41"/>
            </a:xfrm>
            <a:custGeom>
              <a:avLst/>
              <a:gdLst>
                <a:gd name="T0" fmla="*/ 1 w 45"/>
                <a:gd name="T1" fmla="*/ 1 h 82"/>
                <a:gd name="T2" fmla="*/ 1 w 45"/>
                <a:gd name="T3" fmla="*/ 1 h 82"/>
                <a:gd name="T4" fmla="*/ 1 w 45"/>
                <a:gd name="T5" fmla="*/ 1 h 82"/>
                <a:gd name="T6" fmla="*/ 1 w 45"/>
                <a:gd name="T7" fmla="*/ 1 h 82"/>
                <a:gd name="T8" fmla="*/ 1 w 45"/>
                <a:gd name="T9" fmla="*/ 1 h 82"/>
                <a:gd name="T10" fmla="*/ 1 w 45"/>
                <a:gd name="T11" fmla="*/ 1 h 82"/>
                <a:gd name="T12" fmla="*/ 1 w 45"/>
                <a:gd name="T13" fmla="*/ 1 h 82"/>
                <a:gd name="T14" fmla="*/ 1 w 45"/>
                <a:gd name="T15" fmla="*/ 1 h 82"/>
                <a:gd name="T16" fmla="*/ 1 w 45"/>
                <a:gd name="T17" fmla="*/ 1 h 82"/>
                <a:gd name="T18" fmla="*/ 1 w 45"/>
                <a:gd name="T19" fmla="*/ 1 h 82"/>
                <a:gd name="T20" fmla="*/ 1 w 45"/>
                <a:gd name="T21" fmla="*/ 0 h 82"/>
                <a:gd name="T22" fmla="*/ 1 w 45"/>
                <a:gd name="T23" fmla="*/ 0 h 82"/>
                <a:gd name="T24" fmla="*/ 1 w 45"/>
                <a:gd name="T25" fmla="*/ 0 h 82"/>
                <a:gd name="T26" fmla="*/ 1 w 45"/>
                <a:gd name="T27" fmla="*/ 1 h 82"/>
                <a:gd name="T28" fmla="*/ 1 w 45"/>
                <a:gd name="T29" fmla="*/ 1 h 82"/>
                <a:gd name="T30" fmla="*/ 1 w 45"/>
                <a:gd name="T31" fmla="*/ 1 h 82"/>
                <a:gd name="T32" fmla="*/ 1 w 45"/>
                <a:gd name="T33" fmla="*/ 1 h 82"/>
                <a:gd name="T34" fmla="*/ 1 w 45"/>
                <a:gd name="T35" fmla="*/ 1 h 82"/>
                <a:gd name="T36" fmla="*/ 1 w 45"/>
                <a:gd name="T37" fmla="*/ 1 h 82"/>
                <a:gd name="T38" fmla="*/ 1 w 45"/>
                <a:gd name="T39" fmla="*/ 1 h 82"/>
                <a:gd name="T40" fmla="*/ 1 w 45"/>
                <a:gd name="T41" fmla="*/ 1 h 82"/>
                <a:gd name="T42" fmla="*/ 1 w 45"/>
                <a:gd name="T43" fmla="*/ 1 h 82"/>
                <a:gd name="T44" fmla="*/ 1 w 45"/>
                <a:gd name="T45" fmla="*/ 1 h 82"/>
                <a:gd name="T46" fmla="*/ 1 w 45"/>
                <a:gd name="T47" fmla="*/ 1 h 82"/>
                <a:gd name="T48" fmla="*/ 1 w 45"/>
                <a:gd name="T49" fmla="*/ 1 h 82"/>
                <a:gd name="T50" fmla="*/ 1 w 45"/>
                <a:gd name="T51" fmla="*/ 1 h 82"/>
                <a:gd name="T52" fmla="*/ 0 w 45"/>
                <a:gd name="T53" fmla="*/ 1 h 82"/>
                <a:gd name="T54" fmla="*/ 0 w 45"/>
                <a:gd name="T55" fmla="*/ 1 h 82"/>
                <a:gd name="T56" fmla="*/ 0 w 45"/>
                <a:gd name="T57" fmla="*/ 1 h 82"/>
                <a:gd name="T58" fmla="*/ 1 w 45"/>
                <a:gd name="T59" fmla="*/ 1 h 82"/>
                <a:gd name="T60" fmla="*/ 1 w 45"/>
                <a:gd name="T61" fmla="*/ 1 h 82"/>
                <a:gd name="T62" fmla="*/ 1 w 45"/>
                <a:gd name="T63" fmla="*/ 1 h 82"/>
                <a:gd name="T64" fmla="*/ 1 w 45"/>
                <a:gd name="T65" fmla="*/ 1 h 82"/>
                <a:gd name="T66" fmla="*/ 1 w 45"/>
                <a:gd name="T67" fmla="*/ 1 h 8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5"/>
                <a:gd name="T103" fmla="*/ 0 h 82"/>
                <a:gd name="T104" fmla="*/ 45 w 45"/>
                <a:gd name="T105" fmla="*/ 82 h 8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5" h="82">
                  <a:moveTo>
                    <a:pt x="11" y="82"/>
                  </a:moveTo>
                  <a:lnTo>
                    <a:pt x="21" y="79"/>
                  </a:lnTo>
                  <a:lnTo>
                    <a:pt x="29" y="73"/>
                  </a:lnTo>
                  <a:lnTo>
                    <a:pt x="36" y="66"/>
                  </a:lnTo>
                  <a:lnTo>
                    <a:pt x="42" y="58"/>
                  </a:lnTo>
                  <a:lnTo>
                    <a:pt x="45" y="44"/>
                  </a:lnTo>
                  <a:lnTo>
                    <a:pt x="44" y="30"/>
                  </a:lnTo>
                  <a:lnTo>
                    <a:pt x="41" y="18"/>
                  </a:lnTo>
                  <a:lnTo>
                    <a:pt x="35" y="5"/>
                  </a:lnTo>
                  <a:lnTo>
                    <a:pt x="32" y="3"/>
                  </a:lnTo>
                  <a:lnTo>
                    <a:pt x="30" y="0"/>
                  </a:lnTo>
                  <a:lnTo>
                    <a:pt x="27" y="0"/>
                  </a:lnTo>
                  <a:lnTo>
                    <a:pt x="23" y="0"/>
                  </a:lnTo>
                  <a:lnTo>
                    <a:pt x="21" y="3"/>
                  </a:lnTo>
                  <a:lnTo>
                    <a:pt x="20" y="5"/>
                  </a:lnTo>
                  <a:lnTo>
                    <a:pt x="19" y="9"/>
                  </a:lnTo>
                  <a:lnTo>
                    <a:pt x="20" y="11"/>
                  </a:lnTo>
                  <a:lnTo>
                    <a:pt x="24" y="20"/>
                  </a:lnTo>
                  <a:lnTo>
                    <a:pt x="28" y="30"/>
                  </a:lnTo>
                  <a:lnTo>
                    <a:pt x="29" y="40"/>
                  </a:lnTo>
                  <a:lnTo>
                    <a:pt x="28" y="50"/>
                  </a:lnTo>
                  <a:lnTo>
                    <a:pt x="24" y="57"/>
                  </a:lnTo>
                  <a:lnTo>
                    <a:pt x="19" y="61"/>
                  </a:lnTo>
                  <a:lnTo>
                    <a:pt x="12" y="65"/>
                  </a:lnTo>
                  <a:lnTo>
                    <a:pt x="5" y="67"/>
                  </a:lnTo>
                  <a:lnTo>
                    <a:pt x="2" y="69"/>
                  </a:lnTo>
                  <a:lnTo>
                    <a:pt x="0" y="72"/>
                  </a:lnTo>
                  <a:lnTo>
                    <a:pt x="0" y="75"/>
                  </a:lnTo>
                  <a:lnTo>
                    <a:pt x="0" y="78"/>
                  </a:lnTo>
                  <a:lnTo>
                    <a:pt x="2" y="80"/>
                  </a:lnTo>
                  <a:lnTo>
                    <a:pt x="5" y="82"/>
                  </a:lnTo>
                  <a:lnTo>
                    <a:pt x="8" y="82"/>
                  </a:lnTo>
                  <a:lnTo>
                    <a:pt x="11" y="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Freeform 45"/>
            <p:cNvSpPr>
              <a:spLocks/>
            </p:cNvSpPr>
            <p:nvPr/>
          </p:nvSpPr>
          <p:spPr bwMode="auto">
            <a:xfrm>
              <a:off x="3690" y="2096"/>
              <a:ext cx="27" cy="27"/>
            </a:xfrm>
            <a:custGeom>
              <a:avLst/>
              <a:gdLst>
                <a:gd name="T0" fmla="*/ 1 w 54"/>
                <a:gd name="T1" fmla="*/ 0 h 56"/>
                <a:gd name="T2" fmla="*/ 1 w 54"/>
                <a:gd name="T3" fmla="*/ 0 h 56"/>
                <a:gd name="T4" fmla="*/ 1 w 54"/>
                <a:gd name="T5" fmla="*/ 0 h 56"/>
                <a:gd name="T6" fmla="*/ 1 w 54"/>
                <a:gd name="T7" fmla="*/ 0 h 56"/>
                <a:gd name="T8" fmla="*/ 1 w 54"/>
                <a:gd name="T9" fmla="*/ 0 h 56"/>
                <a:gd name="T10" fmla="*/ 1 w 54"/>
                <a:gd name="T11" fmla="*/ 0 h 56"/>
                <a:gd name="T12" fmla="*/ 1 w 54"/>
                <a:gd name="T13" fmla="*/ 0 h 56"/>
                <a:gd name="T14" fmla="*/ 1 w 54"/>
                <a:gd name="T15" fmla="*/ 0 h 56"/>
                <a:gd name="T16" fmla="*/ 1 w 54"/>
                <a:gd name="T17" fmla="*/ 0 h 56"/>
                <a:gd name="T18" fmla="*/ 1 w 54"/>
                <a:gd name="T19" fmla="*/ 0 h 56"/>
                <a:gd name="T20" fmla="*/ 1 w 54"/>
                <a:gd name="T21" fmla="*/ 0 h 56"/>
                <a:gd name="T22" fmla="*/ 1 w 54"/>
                <a:gd name="T23" fmla="*/ 0 h 56"/>
                <a:gd name="T24" fmla="*/ 1 w 54"/>
                <a:gd name="T25" fmla="*/ 0 h 56"/>
                <a:gd name="T26" fmla="*/ 1 w 54"/>
                <a:gd name="T27" fmla="*/ 0 h 56"/>
                <a:gd name="T28" fmla="*/ 1 w 54"/>
                <a:gd name="T29" fmla="*/ 0 h 56"/>
                <a:gd name="T30" fmla="*/ 1 w 54"/>
                <a:gd name="T31" fmla="*/ 0 h 56"/>
                <a:gd name="T32" fmla="*/ 0 w 54"/>
                <a:gd name="T33" fmla="*/ 0 h 56"/>
                <a:gd name="T34" fmla="*/ 0 w 54"/>
                <a:gd name="T35" fmla="*/ 0 h 56"/>
                <a:gd name="T36" fmla="*/ 1 w 54"/>
                <a:gd name="T37" fmla="*/ 0 h 56"/>
                <a:gd name="T38" fmla="*/ 1 w 54"/>
                <a:gd name="T39" fmla="*/ 0 h 56"/>
                <a:gd name="T40" fmla="*/ 1 w 54"/>
                <a:gd name="T41" fmla="*/ 0 h 56"/>
                <a:gd name="T42" fmla="*/ 1 w 54"/>
                <a:gd name="T43" fmla="*/ 0 h 56"/>
                <a:gd name="T44" fmla="*/ 1 w 54"/>
                <a:gd name="T45" fmla="*/ 0 h 56"/>
                <a:gd name="T46" fmla="*/ 1 w 54"/>
                <a:gd name="T47" fmla="*/ 0 h 56"/>
                <a:gd name="T48" fmla="*/ 1 w 54"/>
                <a:gd name="T49" fmla="*/ 0 h 56"/>
                <a:gd name="T50" fmla="*/ 1 w 54"/>
                <a:gd name="T51" fmla="*/ 0 h 56"/>
                <a:gd name="T52" fmla="*/ 1 w 54"/>
                <a:gd name="T53" fmla="*/ 0 h 56"/>
                <a:gd name="T54" fmla="*/ 1 w 54"/>
                <a:gd name="T55" fmla="*/ 0 h 56"/>
                <a:gd name="T56" fmla="*/ 1 w 54"/>
                <a:gd name="T57" fmla="*/ 0 h 56"/>
                <a:gd name="T58" fmla="*/ 1 w 54"/>
                <a:gd name="T59" fmla="*/ 0 h 56"/>
                <a:gd name="T60" fmla="*/ 1 w 54"/>
                <a:gd name="T61" fmla="*/ 0 h 56"/>
                <a:gd name="T62" fmla="*/ 1 w 54"/>
                <a:gd name="T63" fmla="*/ 0 h 56"/>
                <a:gd name="T64" fmla="*/ 1 w 54"/>
                <a:gd name="T65" fmla="*/ 0 h 56"/>
                <a:gd name="T66" fmla="*/ 1 w 54"/>
                <a:gd name="T67" fmla="*/ 0 h 56"/>
                <a:gd name="T68" fmla="*/ 1 w 54"/>
                <a:gd name="T69" fmla="*/ 0 h 56"/>
                <a:gd name="T70" fmla="*/ 1 w 54"/>
                <a:gd name="T71" fmla="*/ 0 h 56"/>
                <a:gd name="T72" fmla="*/ 1 w 54"/>
                <a:gd name="T73" fmla="*/ 0 h 56"/>
                <a:gd name="T74" fmla="*/ 1 w 54"/>
                <a:gd name="T75" fmla="*/ 0 h 56"/>
                <a:gd name="T76" fmla="*/ 1 w 54"/>
                <a:gd name="T77" fmla="*/ 0 h 56"/>
                <a:gd name="T78" fmla="*/ 1 w 54"/>
                <a:gd name="T79" fmla="*/ 0 h 56"/>
                <a:gd name="T80" fmla="*/ 1 w 54"/>
                <a:gd name="T81" fmla="*/ 0 h 56"/>
                <a:gd name="T82" fmla="*/ 1 w 54"/>
                <a:gd name="T83" fmla="*/ 0 h 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54"/>
                <a:gd name="T127" fmla="*/ 0 h 56"/>
                <a:gd name="T128" fmla="*/ 54 w 54"/>
                <a:gd name="T129" fmla="*/ 56 h 5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54" h="56">
                  <a:moveTo>
                    <a:pt x="39" y="9"/>
                  </a:moveTo>
                  <a:lnTo>
                    <a:pt x="39" y="15"/>
                  </a:lnTo>
                  <a:lnTo>
                    <a:pt x="38" y="22"/>
                  </a:lnTo>
                  <a:lnTo>
                    <a:pt x="37" y="29"/>
                  </a:lnTo>
                  <a:lnTo>
                    <a:pt x="33" y="35"/>
                  </a:lnTo>
                  <a:lnTo>
                    <a:pt x="29" y="38"/>
                  </a:lnTo>
                  <a:lnTo>
                    <a:pt x="22" y="40"/>
                  </a:lnTo>
                  <a:lnTo>
                    <a:pt x="16" y="40"/>
                  </a:lnTo>
                  <a:lnTo>
                    <a:pt x="10" y="38"/>
                  </a:lnTo>
                  <a:lnTo>
                    <a:pt x="7" y="38"/>
                  </a:lnTo>
                  <a:lnTo>
                    <a:pt x="3" y="38"/>
                  </a:lnTo>
                  <a:lnTo>
                    <a:pt x="1" y="41"/>
                  </a:lnTo>
                  <a:lnTo>
                    <a:pt x="0" y="43"/>
                  </a:lnTo>
                  <a:lnTo>
                    <a:pt x="0" y="46"/>
                  </a:lnTo>
                  <a:lnTo>
                    <a:pt x="1" y="50"/>
                  </a:lnTo>
                  <a:lnTo>
                    <a:pt x="2" y="52"/>
                  </a:lnTo>
                  <a:lnTo>
                    <a:pt x="5" y="53"/>
                  </a:lnTo>
                  <a:lnTo>
                    <a:pt x="10" y="55"/>
                  </a:lnTo>
                  <a:lnTo>
                    <a:pt x="15" y="56"/>
                  </a:lnTo>
                  <a:lnTo>
                    <a:pt x="19" y="56"/>
                  </a:lnTo>
                  <a:lnTo>
                    <a:pt x="23" y="56"/>
                  </a:lnTo>
                  <a:lnTo>
                    <a:pt x="27" y="55"/>
                  </a:lnTo>
                  <a:lnTo>
                    <a:pt x="32" y="53"/>
                  </a:lnTo>
                  <a:lnTo>
                    <a:pt x="37" y="51"/>
                  </a:lnTo>
                  <a:lnTo>
                    <a:pt x="40" y="49"/>
                  </a:lnTo>
                  <a:lnTo>
                    <a:pt x="48" y="41"/>
                  </a:lnTo>
                  <a:lnTo>
                    <a:pt x="53" y="30"/>
                  </a:lnTo>
                  <a:lnTo>
                    <a:pt x="54" y="20"/>
                  </a:lnTo>
                  <a:lnTo>
                    <a:pt x="54" y="9"/>
                  </a:lnTo>
                  <a:lnTo>
                    <a:pt x="53" y="5"/>
                  </a:lnTo>
                  <a:lnTo>
                    <a:pt x="52" y="3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4" y="2"/>
                  </a:lnTo>
                  <a:lnTo>
                    <a:pt x="41" y="3"/>
                  </a:lnTo>
                  <a:lnTo>
                    <a:pt x="40" y="5"/>
                  </a:lnTo>
                  <a:lnTo>
                    <a:pt x="39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Freeform 46"/>
            <p:cNvSpPr>
              <a:spLocks/>
            </p:cNvSpPr>
            <p:nvPr/>
          </p:nvSpPr>
          <p:spPr bwMode="auto">
            <a:xfrm>
              <a:off x="3693" y="2164"/>
              <a:ext cx="118" cy="293"/>
            </a:xfrm>
            <a:custGeom>
              <a:avLst/>
              <a:gdLst>
                <a:gd name="T0" fmla="*/ 0 w 237"/>
                <a:gd name="T1" fmla="*/ 0 h 587"/>
                <a:gd name="T2" fmla="*/ 0 w 237"/>
                <a:gd name="T3" fmla="*/ 0 h 587"/>
                <a:gd name="T4" fmla="*/ 0 w 237"/>
                <a:gd name="T5" fmla="*/ 0 h 587"/>
                <a:gd name="T6" fmla="*/ 0 w 237"/>
                <a:gd name="T7" fmla="*/ 0 h 587"/>
                <a:gd name="T8" fmla="*/ 0 w 237"/>
                <a:gd name="T9" fmla="*/ 0 h 587"/>
                <a:gd name="T10" fmla="*/ 0 w 237"/>
                <a:gd name="T11" fmla="*/ 0 h 587"/>
                <a:gd name="T12" fmla="*/ 0 w 237"/>
                <a:gd name="T13" fmla="*/ 0 h 587"/>
                <a:gd name="T14" fmla="*/ 0 w 237"/>
                <a:gd name="T15" fmla="*/ 0 h 587"/>
                <a:gd name="T16" fmla="*/ 0 w 237"/>
                <a:gd name="T17" fmla="*/ 0 h 587"/>
                <a:gd name="T18" fmla="*/ 0 w 237"/>
                <a:gd name="T19" fmla="*/ 0 h 587"/>
                <a:gd name="T20" fmla="*/ 0 w 237"/>
                <a:gd name="T21" fmla="*/ 0 h 587"/>
                <a:gd name="T22" fmla="*/ 0 w 237"/>
                <a:gd name="T23" fmla="*/ 0 h 587"/>
                <a:gd name="T24" fmla="*/ 0 w 237"/>
                <a:gd name="T25" fmla="*/ 0 h 587"/>
                <a:gd name="T26" fmla="*/ 0 w 237"/>
                <a:gd name="T27" fmla="*/ 0 h 587"/>
                <a:gd name="T28" fmla="*/ 0 w 237"/>
                <a:gd name="T29" fmla="*/ 0 h 587"/>
                <a:gd name="T30" fmla="*/ 0 w 237"/>
                <a:gd name="T31" fmla="*/ 0 h 587"/>
                <a:gd name="T32" fmla="*/ 0 w 237"/>
                <a:gd name="T33" fmla="*/ 0 h 587"/>
                <a:gd name="T34" fmla="*/ 0 w 237"/>
                <a:gd name="T35" fmla="*/ 0 h 587"/>
                <a:gd name="T36" fmla="*/ 0 w 237"/>
                <a:gd name="T37" fmla="*/ 0 h 587"/>
                <a:gd name="T38" fmla="*/ 0 w 237"/>
                <a:gd name="T39" fmla="*/ 0 h 587"/>
                <a:gd name="T40" fmla="*/ 0 w 237"/>
                <a:gd name="T41" fmla="*/ 0 h 587"/>
                <a:gd name="T42" fmla="*/ 0 w 237"/>
                <a:gd name="T43" fmla="*/ 0 h 587"/>
                <a:gd name="T44" fmla="*/ 0 w 237"/>
                <a:gd name="T45" fmla="*/ 0 h 587"/>
                <a:gd name="T46" fmla="*/ 0 w 237"/>
                <a:gd name="T47" fmla="*/ 0 h 587"/>
                <a:gd name="T48" fmla="*/ 0 w 237"/>
                <a:gd name="T49" fmla="*/ 0 h 587"/>
                <a:gd name="T50" fmla="*/ 0 w 237"/>
                <a:gd name="T51" fmla="*/ 0 h 587"/>
                <a:gd name="T52" fmla="*/ 0 w 237"/>
                <a:gd name="T53" fmla="*/ 0 h 587"/>
                <a:gd name="T54" fmla="*/ 0 w 237"/>
                <a:gd name="T55" fmla="*/ 0 h 587"/>
                <a:gd name="T56" fmla="*/ 0 w 237"/>
                <a:gd name="T57" fmla="*/ 0 h 587"/>
                <a:gd name="T58" fmla="*/ 0 w 237"/>
                <a:gd name="T59" fmla="*/ 0 h 587"/>
                <a:gd name="T60" fmla="*/ 0 w 237"/>
                <a:gd name="T61" fmla="*/ 0 h 587"/>
                <a:gd name="T62" fmla="*/ 0 w 237"/>
                <a:gd name="T63" fmla="*/ 0 h 587"/>
                <a:gd name="T64" fmla="*/ 0 w 237"/>
                <a:gd name="T65" fmla="*/ 0 h 587"/>
                <a:gd name="T66" fmla="*/ 0 w 237"/>
                <a:gd name="T67" fmla="*/ 0 h 587"/>
                <a:gd name="T68" fmla="*/ 0 w 237"/>
                <a:gd name="T69" fmla="*/ 0 h 587"/>
                <a:gd name="T70" fmla="*/ 0 w 237"/>
                <a:gd name="T71" fmla="*/ 0 h 587"/>
                <a:gd name="T72" fmla="*/ 0 w 237"/>
                <a:gd name="T73" fmla="*/ 0 h 587"/>
                <a:gd name="T74" fmla="*/ 0 w 237"/>
                <a:gd name="T75" fmla="*/ 0 h 587"/>
                <a:gd name="T76" fmla="*/ 0 w 237"/>
                <a:gd name="T77" fmla="*/ 0 h 587"/>
                <a:gd name="T78" fmla="*/ 0 w 237"/>
                <a:gd name="T79" fmla="*/ 0 h 587"/>
                <a:gd name="T80" fmla="*/ 0 w 237"/>
                <a:gd name="T81" fmla="*/ 0 h 587"/>
                <a:gd name="T82" fmla="*/ 0 w 237"/>
                <a:gd name="T83" fmla="*/ 0 h 587"/>
                <a:gd name="T84" fmla="*/ 0 w 237"/>
                <a:gd name="T85" fmla="*/ 0 h 587"/>
                <a:gd name="T86" fmla="*/ 0 w 237"/>
                <a:gd name="T87" fmla="*/ 0 h 587"/>
                <a:gd name="T88" fmla="*/ 0 w 237"/>
                <a:gd name="T89" fmla="*/ 0 h 587"/>
                <a:gd name="T90" fmla="*/ 0 w 237"/>
                <a:gd name="T91" fmla="*/ 0 h 587"/>
                <a:gd name="T92" fmla="*/ 0 w 237"/>
                <a:gd name="T93" fmla="*/ 0 h 587"/>
                <a:gd name="T94" fmla="*/ 0 w 237"/>
                <a:gd name="T95" fmla="*/ 0 h 587"/>
                <a:gd name="T96" fmla="*/ 0 w 237"/>
                <a:gd name="T97" fmla="*/ 0 h 587"/>
                <a:gd name="T98" fmla="*/ 0 w 237"/>
                <a:gd name="T99" fmla="*/ 0 h 58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37"/>
                <a:gd name="T151" fmla="*/ 0 h 587"/>
                <a:gd name="T152" fmla="*/ 237 w 237"/>
                <a:gd name="T153" fmla="*/ 587 h 58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37" h="587">
                  <a:moveTo>
                    <a:pt x="33" y="202"/>
                  </a:moveTo>
                  <a:lnTo>
                    <a:pt x="40" y="156"/>
                  </a:lnTo>
                  <a:lnTo>
                    <a:pt x="48" y="108"/>
                  </a:lnTo>
                  <a:lnTo>
                    <a:pt x="54" y="62"/>
                  </a:lnTo>
                  <a:lnTo>
                    <a:pt x="55" y="16"/>
                  </a:lnTo>
                  <a:lnTo>
                    <a:pt x="54" y="9"/>
                  </a:lnTo>
                  <a:lnTo>
                    <a:pt x="50" y="5"/>
                  </a:lnTo>
                  <a:lnTo>
                    <a:pt x="45" y="1"/>
                  </a:lnTo>
                  <a:lnTo>
                    <a:pt x="39" y="0"/>
                  </a:lnTo>
                  <a:lnTo>
                    <a:pt x="32" y="1"/>
                  </a:lnTo>
                  <a:lnTo>
                    <a:pt x="27" y="5"/>
                  </a:lnTo>
                  <a:lnTo>
                    <a:pt x="24" y="9"/>
                  </a:lnTo>
                  <a:lnTo>
                    <a:pt x="22" y="16"/>
                  </a:lnTo>
                  <a:lnTo>
                    <a:pt x="21" y="62"/>
                  </a:lnTo>
                  <a:lnTo>
                    <a:pt x="15" y="107"/>
                  </a:lnTo>
                  <a:lnTo>
                    <a:pt x="7" y="152"/>
                  </a:lnTo>
                  <a:lnTo>
                    <a:pt x="2" y="198"/>
                  </a:lnTo>
                  <a:lnTo>
                    <a:pt x="0" y="223"/>
                  </a:lnTo>
                  <a:lnTo>
                    <a:pt x="2" y="248"/>
                  </a:lnTo>
                  <a:lnTo>
                    <a:pt x="4" y="272"/>
                  </a:lnTo>
                  <a:lnTo>
                    <a:pt x="9" y="296"/>
                  </a:lnTo>
                  <a:lnTo>
                    <a:pt x="14" y="320"/>
                  </a:lnTo>
                  <a:lnTo>
                    <a:pt x="22" y="343"/>
                  </a:lnTo>
                  <a:lnTo>
                    <a:pt x="32" y="366"/>
                  </a:lnTo>
                  <a:lnTo>
                    <a:pt x="43" y="389"/>
                  </a:lnTo>
                  <a:lnTo>
                    <a:pt x="59" y="417"/>
                  </a:lnTo>
                  <a:lnTo>
                    <a:pt x="77" y="443"/>
                  </a:lnTo>
                  <a:lnTo>
                    <a:pt x="96" y="467"/>
                  </a:lnTo>
                  <a:lnTo>
                    <a:pt x="117" y="492"/>
                  </a:lnTo>
                  <a:lnTo>
                    <a:pt x="138" y="515"/>
                  </a:lnTo>
                  <a:lnTo>
                    <a:pt x="158" y="539"/>
                  </a:lnTo>
                  <a:lnTo>
                    <a:pt x="179" y="562"/>
                  </a:lnTo>
                  <a:lnTo>
                    <a:pt x="198" y="587"/>
                  </a:lnTo>
                  <a:lnTo>
                    <a:pt x="237" y="587"/>
                  </a:lnTo>
                  <a:lnTo>
                    <a:pt x="218" y="559"/>
                  </a:lnTo>
                  <a:lnTo>
                    <a:pt x="198" y="534"/>
                  </a:lnTo>
                  <a:lnTo>
                    <a:pt x="175" y="509"/>
                  </a:lnTo>
                  <a:lnTo>
                    <a:pt x="153" y="484"/>
                  </a:lnTo>
                  <a:lnTo>
                    <a:pt x="130" y="458"/>
                  </a:lnTo>
                  <a:lnTo>
                    <a:pt x="109" y="433"/>
                  </a:lnTo>
                  <a:lnTo>
                    <a:pt x="88" y="405"/>
                  </a:lnTo>
                  <a:lnTo>
                    <a:pt x="71" y="375"/>
                  </a:lnTo>
                  <a:lnTo>
                    <a:pt x="62" y="355"/>
                  </a:lnTo>
                  <a:lnTo>
                    <a:pt x="52" y="333"/>
                  </a:lnTo>
                  <a:lnTo>
                    <a:pt x="45" y="312"/>
                  </a:lnTo>
                  <a:lnTo>
                    <a:pt x="40" y="290"/>
                  </a:lnTo>
                  <a:lnTo>
                    <a:pt x="35" y="268"/>
                  </a:lnTo>
                  <a:lnTo>
                    <a:pt x="33" y="246"/>
                  </a:lnTo>
                  <a:lnTo>
                    <a:pt x="32" y="223"/>
                  </a:lnTo>
                  <a:lnTo>
                    <a:pt x="33" y="20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1" name="Freeform 47"/>
            <p:cNvSpPr>
              <a:spLocks/>
            </p:cNvSpPr>
            <p:nvPr/>
          </p:nvSpPr>
          <p:spPr bwMode="auto">
            <a:xfrm>
              <a:off x="3752" y="2091"/>
              <a:ext cx="38" cy="13"/>
            </a:xfrm>
            <a:custGeom>
              <a:avLst/>
              <a:gdLst>
                <a:gd name="T0" fmla="*/ 1 w 76"/>
                <a:gd name="T1" fmla="*/ 0 h 28"/>
                <a:gd name="T2" fmla="*/ 1 w 76"/>
                <a:gd name="T3" fmla="*/ 0 h 28"/>
                <a:gd name="T4" fmla="*/ 1 w 76"/>
                <a:gd name="T5" fmla="*/ 0 h 28"/>
                <a:gd name="T6" fmla="*/ 1 w 76"/>
                <a:gd name="T7" fmla="*/ 0 h 28"/>
                <a:gd name="T8" fmla="*/ 1 w 76"/>
                <a:gd name="T9" fmla="*/ 0 h 28"/>
                <a:gd name="T10" fmla="*/ 1 w 76"/>
                <a:gd name="T11" fmla="*/ 0 h 28"/>
                <a:gd name="T12" fmla="*/ 1 w 76"/>
                <a:gd name="T13" fmla="*/ 0 h 28"/>
                <a:gd name="T14" fmla="*/ 1 w 76"/>
                <a:gd name="T15" fmla="*/ 0 h 28"/>
                <a:gd name="T16" fmla="*/ 1 w 76"/>
                <a:gd name="T17" fmla="*/ 0 h 28"/>
                <a:gd name="T18" fmla="*/ 1 w 76"/>
                <a:gd name="T19" fmla="*/ 0 h 28"/>
                <a:gd name="T20" fmla="*/ 1 w 76"/>
                <a:gd name="T21" fmla="*/ 0 h 28"/>
                <a:gd name="T22" fmla="*/ 1 w 76"/>
                <a:gd name="T23" fmla="*/ 0 h 28"/>
                <a:gd name="T24" fmla="*/ 1 w 76"/>
                <a:gd name="T25" fmla="*/ 0 h 28"/>
                <a:gd name="T26" fmla="*/ 1 w 76"/>
                <a:gd name="T27" fmla="*/ 0 h 28"/>
                <a:gd name="T28" fmla="*/ 1 w 76"/>
                <a:gd name="T29" fmla="*/ 0 h 28"/>
                <a:gd name="T30" fmla="*/ 1 w 76"/>
                <a:gd name="T31" fmla="*/ 0 h 28"/>
                <a:gd name="T32" fmla="*/ 1 w 76"/>
                <a:gd name="T33" fmla="*/ 0 h 28"/>
                <a:gd name="T34" fmla="*/ 1 w 76"/>
                <a:gd name="T35" fmla="*/ 0 h 28"/>
                <a:gd name="T36" fmla="*/ 1 w 76"/>
                <a:gd name="T37" fmla="*/ 0 h 28"/>
                <a:gd name="T38" fmla="*/ 1 w 76"/>
                <a:gd name="T39" fmla="*/ 0 h 28"/>
                <a:gd name="T40" fmla="*/ 1 w 76"/>
                <a:gd name="T41" fmla="*/ 0 h 28"/>
                <a:gd name="T42" fmla="*/ 1 w 76"/>
                <a:gd name="T43" fmla="*/ 0 h 28"/>
                <a:gd name="T44" fmla="*/ 1 w 76"/>
                <a:gd name="T45" fmla="*/ 0 h 28"/>
                <a:gd name="T46" fmla="*/ 1 w 76"/>
                <a:gd name="T47" fmla="*/ 0 h 28"/>
                <a:gd name="T48" fmla="*/ 1 w 76"/>
                <a:gd name="T49" fmla="*/ 0 h 28"/>
                <a:gd name="T50" fmla="*/ 1 w 76"/>
                <a:gd name="T51" fmla="*/ 0 h 28"/>
                <a:gd name="T52" fmla="*/ 0 w 76"/>
                <a:gd name="T53" fmla="*/ 0 h 28"/>
                <a:gd name="T54" fmla="*/ 0 w 76"/>
                <a:gd name="T55" fmla="*/ 0 h 28"/>
                <a:gd name="T56" fmla="*/ 0 w 76"/>
                <a:gd name="T57" fmla="*/ 0 h 28"/>
                <a:gd name="T58" fmla="*/ 1 w 76"/>
                <a:gd name="T59" fmla="*/ 0 h 28"/>
                <a:gd name="T60" fmla="*/ 1 w 76"/>
                <a:gd name="T61" fmla="*/ 0 h 28"/>
                <a:gd name="T62" fmla="*/ 1 w 76"/>
                <a:gd name="T63" fmla="*/ 0 h 28"/>
                <a:gd name="T64" fmla="*/ 1 w 76"/>
                <a:gd name="T65" fmla="*/ 0 h 28"/>
                <a:gd name="T66" fmla="*/ 1 w 76"/>
                <a:gd name="T67" fmla="*/ 0 h 2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6"/>
                <a:gd name="T103" fmla="*/ 0 h 28"/>
                <a:gd name="T104" fmla="*/ 76 w 76"/>
                <a:gd name="T105" fmla="*/ 28 h 2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6" h="28">
                  <a:moveTo>
                    <a:pt x="12" y="25"/>
                  </a:moveTo>
                  <a:lnTo>
                    <a:pt x="18" y="22"/>
                  </a:lnTo>
                  <a:lnTo>
                    <a:pt x="24" y="20"/>
                  </a:lnTo>
                  <a:lnTo>
                    <a:pt x="31" y="17"/>
                  </a:lnTo>
                  <a:lnTo>
                    <a:pt x="38" y="16"/>
                  </a:lnTo>
                  <a:lnTo>
                    <a:pt x="45" y="16"/>
                  </a:lnTo>
                  <a:lnTo>
                    <a:pt x="52" y="19"/>
                  </a:lnTo>
                  <a:lnTo>
                    <a:pt x="58" y="22"/>
                  </a:lnTo>
                  <a:lnTo>
                    <a:pt x="62" y="27"/>
                  </a:lnTo>
                  <a:lnTo>
                    <a:pt x="66" y="28"/>
                  </a:lnTo>
                  <a:lnTo>
                    <a:pt x="68" y="28"/>
                  </a:lnTo>
                  <a:lnTo>
                    <a:pt x="72" y="28"/>
                  </a:lnTo>
                  <a:lnTo>
                    <a:pt x="74" y="27"/>
                  </a:lnTo>
                  <a:lnTo>
                    <a:pt x="76" y="24"/>
                  </a:lnTo>
                  <a:lnTo>
                    <a:pt x="76" y="21"/>
                  </a:lnTo>
                  <a:lnTo>
                    <a:pt x="76" y="17"/>
                  </a:lnTo>
                  <a:lnTo>
                    <a:pt x="74" y="15"/>
                  </a:lnTo>
                  <a:lnTo>
                    <a:pt x="67" y="8"/>
                  </a:lnTo>
                  <a:lnTo>
                    <a:pt x="59" y="4"/>
                  </a:lnTo>
                  <a:lnTo>
                    <a:pt x="51" y="1"/>
                  </a:lnTo>
                  <a:lnTo>
                    <a:pt x="41" y="0"/>
                  </a:lnTo>
                  <a:lnTo>
                    <a:pt x="31" y="1"/>
                  </a:lnTo>
                  <a:lnTo>
                    <a:pt x="22" y="4"/>
                  </a:lnTo>
                  <a:lnTo>
                    <a:pt x="13" y="7"/>
                  </a:lnTo>
                  <a:lnTo>
                    <a:pt x="4" y="10"/>
                  </a:lnTo>
                  <a:lnTo>
                    <a:pt x="1" y="13"/>
                  </a:lnTo>
                  <a:lnTo>
                    <a:pt x="0" y="15"/>
                  </a:lnTo>
                  <a:lnTo>
                    <a:pt x="0" y="19"/>
                  </a:lnTo>
                  <a:lnTo>
                    <a:pt x="0" y="22"/>
                  </a:lnTo>
                  <a:lnTo>
                    <a:pt x="3" y="24"/>
                  </a:lnTo>
                  <a:lnTo>
                    <a:pt x="5" y="25"/>
                  </a:lnTo>
                  <a:lnTo>
                    <a:pt x="8" y="25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CA" dirty="0" smtClean="0"/>
              <a:t>Instead of Heuristics, mimic the human brain</a:t>
            </a:r>
          </a:p>
          <a:p>
            <a:pPr>
              <a:defRPr/>
            </a:pPr>
            <a:r>
              <a:rPr lang="en-CA" dirty="0" smtClean="0"/>
              <a:t>We have built a statistical model based on </a:t>
            </a:r>
            <a:br>
              <a:rPr lang="en-CA" dirty="0" smtClean="0"/>
            </a:br>
            <a:r>
              <a:rPr lang="en-CA" dirty="0" smtClean="0"/>
              <a:t>Neural Networks </a:t>
            </a:r>
          </a:p>
          <a:p>
            <a:pPr lvl="1">
              <a:defRPr/>
            </a:pPr>
            <a:r>
              <a:rPr lang="en-CA" dirty="0" smtClean="0"/>
              <a:t>learning machine trained over </a:t>
            </a:r>
            <a:br>
              <a:rPr lang="en-CA" dirty="0" smtClean="0"/>
            </a:br>
            <a:r>
              <a:rPr lang="en-CA" dirty="0" smtClean="0"/>
              <a:t>large amounts of data</a:t>
            </a:r>
          </a:p>
          <a:p>
            <a:pPr lvl="1">
              <a:defRPr/>
            </a:pPr>
            <a:r>
              <a:rPr lang="en-CA" dirty="0" smtClean="0"/>
              <a:t>High out-of-the box accuracy and confidence measures</a:t>
            </a:r>
          </a:p>
          <a:p>
            <a:pPr lvl="1">
              <a:defRPr/>
            </a:pPr>
            <a:r>
              <a:rPr lang="en-CA" dirty="0" smtClean="0"/>
              <a:t>Robust to volume variations and network conditions</a:t>
            </a:r>
          </a:p>
          <a:p>
            <a:pPr lvl="1">
              <a:defRPr/>
            </a:pPr>
            <a:r>
              <a:rPr lang="en-CA" dirty="0" smtClean="0"/>
              <a:t>Quick connection (using pre-connect info)</a:t>
            </a:r>
          </a:p>
          <a:p>
            <a:pPr lvl="1">
              <a:defRPr/>
            </a:pPr>
            <a:r>
              <a:rPr lang="en-CA" dirty="0" smtClean="0"/>
              <a:t>Streamlined tuning</a:t>
            </a:r>
          </a:p>
          <a:p>
            <a:pPr lvl="1">
              <a:defRPr/>
            </a:pPr>
            <a:r>
              <a:rPr lang="en-CA" dirty="0" smtClean="0"/>
              <a:t>Software Platform – no special telephony H/W</a:t>
            </a:r>
          </a:p>
          <a:p>
            <a:pPr lvl="1">
              <a:defRPr/>
            </a:pPr>
            <a:r>
              <a:rPr lang="en-CA" dirty="0" smtClean="0"/>
              <a:t>Integrates directly in SIP Networks</a:t>
            </a:r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>
                <a:latin typeface="Arial" charset="0"/>
                <a:cs typeface="Arial" charset="0"/>
              </a:rPr>
              <a:t>NetBorder CPA Engine: Unique Approach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9B7C50D-F569-4FAD-BB7C-8FABDF062205}" type="datetime1">
              <a:rPr lang="fr-CA"/>
              <a:pPr>
                <a:defRPr/>
              </a:pPr>
              <a:t>2009-05-27</a:t>
            </a:fld>
            <a:endParaRPr lang="en-CA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(c) 2009 Sangoma Technologies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FE7AD-4013-47CB-9422-2282AF7C867F}" type="slidenum">
              <a:rPr lang="en-CA"/>
              <a:pPr>
                <a:defRPr/>
              </a:pPr>
              <a:t>3</a:t>
            </a:fld>
            <a:endParaRPr lang="en-CA" dirty="0"/>
          </a:p>
        </p:txBody>
      </p:sp>
      <p:pic>
        <p:nvPicPr>
          <p:cNvPr id="12292" name="Picture 4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7725" y="1371600"/>
            <a:ext cx="1549400" cy="182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>
                <a:latin typeface="Arial" charset="0"/>
                <a:cs typeface="Arial" charset="0"/>
              </a:rPr>
              <a:t>NetBorder CPA Performance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52DF643-EA6C-446C-8A54-BE626E5E60DD}" type="datetime1">
              <a:rPr lang="fr-CA"/>
              <a:pPr>
                <a:defRPr/>
              </a:pPr>
              <a:t>2009-05-27</a:t>
            </a:fld>
            <a:endParaRPr lang="en-CA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(c) 2009 Sangoma Technologies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D01329-94CF-4D0E-A6A0-25B6A63DC5BA}" type="slidenum">
              <a:rPr lang="en-CA"/>
              <a:pPr>
                <a:defRPr/>
              </a:pPr>
              <a:t>4</a:t>
            </a:fld>
            <a:endParaRPr lang="en-CA" dirty="0"/>
          </a:p>
        </p:txBody>
      </p:sp>
      <p:grpSp>
        <p:nvGrpSpPr>
          <p:cNvPr id="7174" name="Group 23"/>
          <p:cNvGrpSpPr>
            <a:grpSpLocks/>
          </p:cNvGrpSpPr>
          <p:nvPr/>
        </p:nvGrpSpPr>
        <p:grpSpPr bwMode="auto">
          <a:xfrm>
            <a:off x="2484438" y="1300163"/>
            <a:ext cx="6048375" cy="4797425"/>
            <a:chOff x="1338263" y="1474788"/>
            <a:chExt cx="6291262" cy="4991100"/>
          </a:xfrm>
        </p:grpSpPr>
        <p:grpSp>
          <p:nvGrpSpPr>
            <p:cNvPr id="7177" name="Group 48"/>
            <p:cNvGrpSpPr>
              <a:grpSpLocks/>
            </p:cNvGrpSpPr>
            <p:nvPr/>
          </p:nvGrpSpPr>
          <p:grpSpPr bwMode="auto">
            <a:xfrm>
              <a:off x="1338263" y="1474788"/>
              <a:ext cx="6291262" cy="4991100"/>
              <a:chOff x="1319188" y="1527916"/>
              <a:chExt cx="6291846" cy="4992518"/>
            </a:xfrm>
          </p:grpSpPr>
          <p:pic>
            <p:nvPicPr>
              <p:cNvPr id="7184" name="Picture 2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528559" y="1640782"/>
                <a:ext cx="6082475" cy="42840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185" name="TextBox 37"/>
              <p:cNvSpPr txBox="1">
                <a:spLocks noChangeArrowheads="1"/>
              </p:cNvSpPr>
              <p:nvPr/>
            </p:nvSpPr>
            <p:spPr bwMode="auto">
              <a:xfrm rot="-5400000">
                <a:off x="1049563" y="2026706"/>
                <a:ext cx="816249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CA" sz="1200">
                    <a:latin typeface="Calibri" pitchFamily="34" charset="0"/>
                  </a:rPr>
                  <a:t>Accuracy</a:t>
                </a:r>
              </a:p>
            </p:txBody>
          </p:sp>
          <p:sp>
            <p:nvSpPr>
              <p:cNvPr id="7186" name="TextBox 38"/>
              <p:cNvSpPr txBox="1">
                <a:spLocks noChangeArrowheads="1"/>
              </p:cNvSpPr>
              <p:nvPr/>
            </p:nvSpPr>
            <p:spPr bwMode="auto">
              <a:xfrm>
                <a:off x="5415431" y="5753657"/>
                <a:ext cx="2154757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CA" sz="1200">
                    <a:latin typeface="Calibri" pitchFamily="34" charset="0"/>
                  </a:rPr>
                  <a:t>Avg. Response Time (msec.)</a:t>
                </a:r>
              </a:p>
            </p:txBody>
          </p:sp>
          <p:sp>
            <p:nvSpPr>
              <p:cNvPr id="7187" name="TextBox 40"/>
              <p:cNvSpPr txBox="1">
                <a:spLocks noChangeArrowheads="1"/>
              </p:cNvSpPr>
              <p:nvPr/>
            </p:nvSpPr>
            <p:spPr bwMode="auto">
              <a:xfrm>
                <a:off x="3023376" y="1527916"/>
                <a:ext cx="2874057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CA" sz="1200">
                    <a:latin typeface="Calibri" pitchFamily="34" charset="0"/>
                  </a:rPr>
                  <a:t>Traffic Mix: 50% Human / 50% machine</a:t>
                </a:r>
              </a:p>
            </p:txBody>
          </p:sp>
          <p:cxnSp>
            <p:nvCxnSpPr>
              <p:cNvPr id="33" name="Straight Connector 32"/>
              <p:cNvCxnSpPr/>
              <p:nvPr/>
            </p:nvCxnSpPr>
            <p:spPr>
              <a:xfrm rot="5400000">
                <a:off x="2433232" y="4318241"/>
                <a:ext cx="3292551" cy="1652"/>
              </a:xfrm>
              <a:prstGeom prst="line">
                <a:avLst/>
              </a:prstGeom>
              <a:ln w="19050">
                <a:solidFill>
                  <a:schemeClr val="bg2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5400000">
                <a:off x="890822" y="4318241"/>
                <a:ext cx="3292551" cy="1652"/>
              </a:xfrm>
              <a:prstGeom prst="line">
                <a:avLst/>
              </a:prstGeom>
              <a:ln w="19050">
                <a:solidFill>
                  <a:schemeClr val="bg2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Right Brace 43"/>
              <p:cNvSpPr/>
              <p:nvPr/>
            </p:nvSpPr>
            <p:spPr>
              <a:xfrm>
                <a:off x="4195932" y="2788435"/>
                <a:ext cx="376520" cy="2527648"/>
              </a:xfrm>
              <a:prstGeom prst="rightBrace">
                <a:avLst>
                  <a:gd name="adj1" fmla="val 50269"/>
                  <a:gd name="adj2" fmla="val 50000"/>
                </a:avLst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CA"/>
              </a:p>
            </p:txBody>
          </p:sp>
          <p:sp>
            <p:nvSpPr>
              <p:cNvPr id="45" name="Right Brace 44"/>
              <p:cNvSpPr/>
              <p:nvPr/>
            </p:nvSpPr>
            <p:spPr>
              <a:xfrm rot="5400000">
                <a:off x="3164576" y="5351916"/>
                <a:ext cx="269286" cy="1578741"/>
              </a:xfrm>
              <a:prstGeom prst="rightBrace">
                <a:avLst>
                  <a:gd name="adj1" fmla="val 47367"/>
                  <a:gd name="adj2" fmla="val 50000"/>
                </a:avLst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CA"/>
              </a:p>
            </p:txBody>
          </p:sp>
          <p:sp>
            <p:nvSpPr>
              <p:cNvPr id="7192" name="TextBox 45"/>
              <p:cNvSpPr txBox="1">
                <a:spLocks noChangeArrowheads="1"/>
              </p:cNvSpPr>
              <p:nvPr/>
            </p:nvSpPr>
            <p:spPr bwMode="auto">
              <a:xfrm>
                <a:off x="4637029" y="3831852"/>
                <a:ext cx="874038" cy="46178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CA" sz="1200" b="1">
                    <a:solidFill>
                      <a:srgbClr val="C00000"/>
                    </a:solidFill>
                    <a:latin typeface="Calibri" pitchFamily="34" charset="0"/>
                  </a:rPr>
                  <a:t>Accuracy</a:t>
                </a:r>
              </a:p>
              <a:p>
                <a:r>
                  <a:rPr lang="en-CA" sz="1200" b="1">
                    <a:solidFill>
                      <a:srgbClr val="C00000"/>
                    </a:solidFill>
                    <a:latin typeface="Calibri" pitchFamily="34" charset="0"/>
                  </a:rPr>
                  <a:t>Gain</a:t>
                </a:r>
              </a:p>
            </p:txBody>
          </p:sp>
          <p:sp>
            <p:nvSpPr>
              <p:cNvPr id="7193" name="TextBox 47"/>
              <p:cNvSpPr txBox="1">
                <a:spLocks noChangeArrowheads="1"/>
              </p:cNvSpPr>
              <p:nvPr/>
            </p:nvSpPr>
            <p:spPr bwMode="auto">
              <a:xfrm>
                <a:off x="2808229" y="6243360"/>
                <a:ext cx="1032751" cy="2770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CA" sz="1200" b="1">
                    <a:solidFill>
                      <a:srgbClr val="C00000"/>
                    </a:solidFill>
                    <a:latin typeface="Calibri" pitchFamily="34" charset="0"/>
                  </a:rPr>
                  <a:t>Speed Gain</a:t>
                </a:r>
              </a:p>
            </p:txBody>
          </p:sp>
        </p:grpSp>
        <p:sp>
          <p:nvSpPr>
            <p:cNvPr id="7178" name="TextBox 16"/>
            <p:cNvSpPr txBox="1">
              <a:spLocks noChangeArrowheads="1"/>
            </p:cNvSpPr>
            <p:nvPr/>
          </p:nvSpPr>
          <p:spPr bwMode="auto">
            <a:xfrm>
              <a:off x="2268538" y="2797175"/>
              <a:ext cx="51435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CA" sz="1000">
                  <a:latin typeface="Calibri" pitchFamily="34" charset="0"/>
                </a:rPr>
                <a:t>T=0.7</a:t>
              </a:r>
            </a:p>
          </p:txBody>
        </p:sp>
        <p:sp>
          <p:nvSpPr>
            <p:cNvPr id="7179" name="TextBox 17"/>
            <p:cNvSpPr txBox="1">
              <a:spLocks noChangeArrowheads="1"/>
            </p:cNvSpPr>
            <p:nvPr/>
          </p:nvSpPr>
          <p:spPr bwMode="auto">
            <a:xfrm>
              <a:off x="2787650" y="2635250"/>
              <a:ext cx="585788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CA" sz="1000">
                  <a:latin typeface="Calibri" pitchFamily="34" charset="0"/>
                </a:rPr>
                <a:t>T=0.75</a:t>
              </a:r>
            </a:p>
          </p:txBody>
        </p:sp>
        <p:sp>
          <p:nvSpPr>
            <p:cNvPr id="7180" name="TextBox 18"/>
            <p:cNvSpPr txBox="1">
              <a:spLocks noChangeArrowheads="1"/>
            </p:cNvSpPr>
            <p:nvPr/>
          </p:nvSpPr>
          <p:spPr bwMode="auto">
            <a:xfrm>
              <a:off x="3316288" y="2455863"/>
              <a:ext cx="515937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CA" sz="1000">
                  <a:latin typeface="Calibri" pitchFamily="34" charset="0"/>
                </a:rPr>
                <a:t>T=0.8</a:t>
              </a:r>
            </a:p>
          </p:txBody>
        </p:sp>
        <p:sp>
          <p:nvSpPr>
            <p:cNvPr id="7181" name="TextBox 19"/>
            <p:cNvSpPr txBox="1">
              <a:spLocks noChangeArrowheads="1"/>
            </p:cNvSpPr>
            <p:nvPr/>
          </p:nvSpPr>
          <p:spPr bwMode="auto">
            <a:xfrm>
              <a:off x="3881438" y="2438400"/>
              <a:ext cx="585787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CA" sz="1000">
                  <a:latin typeface="Calibri" pitchFamily="34" charset="0"/>
                </a:rPr>
                <a:t>T=0.85</a:t>
              </a:r>
            </a:p>
          </p:txBody>
        </p:sp>
        <p:sp>
          <p:nvSpPr>
            <p:cNvPr id="7182" name="TextBox 20"/>
            <p:cNvSpPr txBox="1">
              <a:spLocks noChangeArrowheads="1"/>
            </p:cNvSpPr>
            <p:nvPr/>
          </p:nvSpPr>
          <p:spPr bwMode="auto">
            <a:xfrm>
              <a:off x="5449888" y="2259013"/>
              <a:ext cx="515937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CA" sz="1000">
                  <a:latin typeface="Calibri" pitchFamily="34" charset="0"/>
                </a:rPr>
                <a:t>T=0.9</a:t>
              </a:r>
            </a:p>
          </p:txBody>
        </p:sp>
        <p:sp>
          <p:nvSpPr>
            <p:cNvPr id="7183" name="TextBox 21"/>
            <p:cNvSpPr txBox="1">
              <a:spLocks noChangeArrowheads="1"/>
            </p:cNvSpPr>
            <p:nvPr/>
          </p:nvSpPr>
          <p:spPr bwMode="auto">
            <a:xfrm>
              <a:off x="6669088" y="2178050"/>
              <a:ext cx="585787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CA" sz="1000">
                  <a:latin typeface="Calibri" pitchFamily="34" charset="0"/>
                </a:rPr>
                <a:t>T=0.95</a:t>
              </a:r>
            </a:p>
          </p:txBody>
        </p:sp>
      </p:grpSp>
      <p:sp>
        <p:nvSpPr>
          <p:cNvPr id="25607" name="TextBox 22"/>
          <p:cNvSpPr txBox="1">
            <a:spLocks noChangeArrowheads="1"/>
          </p:cNvSpPr>
          <p:nvPr/>
        </p:nvSpPr>
        <p:spPr bwMode="auto">
          <a:xfrm>
            <a:off x="6565900" y="5816600"/>
            <a:ext cx="2332038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050" dirty="0">
                <a:latin typeface="Arial" pitchFamily="34" charset="0"/>
                <a:cs typeface="Arial" pitchFamily="34" charset="0"/>
              </a:rPr>
              <a:t>T = Confidence Measure Parameter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3038" y="2513013"/>
            <a:ext cx="2225675" cy="2678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CA" sz="1400" dirty="0">
                <a:latin typeface="Arial" pitchFamily="34" charset="0"/>
                <a:cs typeface="Arial" pitchFamily="34" charset="0"/>
              </a:rPr>
              <a:t>Data set of &gt; 5000 call recordings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CA" sz="1400" dirty="0">
                <a:latin typeface="Arial" pitchFamily="34" charset="0"/>
                <a:cs typeface="Arial" pitchFamily="34" charset="0"/>
              </a:rPr>
              <a:t>Out of the Box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CA" sz="1400" dirty="0">
                <a:latin typeface="Arial" pitchFamily="34" charset="0"/>
                <a:cs typeface="Arial" pitchFamily="34" charset="0"/>
              </a:rPr>
              <a:t>No Tuning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CA" sz="1400" dirty="0">
                <a:latin typeface="Arial" pitchFamily="34" charset="0"/>
                <a:cs typeface="Arial" pitchFamily="34" charset="0"/>
              </a:rPr>
              <a:t>Mix of:</a:t>
            </a:r>
          </a:p>
          <a:p>
            <a:pPr lvl="1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CA" sz="1400" dirty="0">
                <a:latin typeface="Arial" pitchFamily="34" charset="0"/>
                <a:cs typeface="Arial" pitchFamily="34" charset="0"/>
              </a:rPr>
              <a:t>Residential</a:t>
            </a:r>
          </a:p>
          <a:p>
            <a:pPr lvl="1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CA" sz="1400" dirty="0">
                <a:latin typeface="Arial" pitchFamily="34" charset="0"/>
                <a:cs typeface="Arial" pitchFamily="34" charset="0"/>
              </a:rPr>
              <a:t>Businesses</a:t>
            </a:r>
          </a:p>
          <a:p>
            <a:pPr lvl="1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CA" sz="1400" dirty="0">
                <a:latin typeface="Arial" pitchFamily="34" charset="0"/>
                <a:cs typeface="Arial" pitchFamily="34" charset="0"/>
              </a:rPr>
              <a:t>Mobile</a:t>
            </a:r>
          </a:p>
          <a:p>
            <a:pPr lvl="1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CA" sz="1400" dirty="0">
                <a:latin typeface="Arial" pitchFamily="34" charset="0"/>
                <a:cs typeface="Arial" pitchFamily="34" charset="0"/>
              </a:rPr>
              <a:t>Music Ring back tone</a:t>
            </a:r>
          </a:p>
          <a:p>
            <a:pPr lvl="1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CA" sz="1400" dirty="0">
                <a:latin typeface="Arial" pitchFamily="34" charset="0"/>
                <a:cs typeface="Arial" pitchFamily="34" charset="0"/>
              </a:rPr>
              <a:t>Etc.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>
                <a:latin typeface="Arial" charset="0"/>
                <a:cs typeface="Arial" charset="0"/>
              </a:rPr>
              <a:t>5000 recordings sample</a:t>
            </a:r>
          </a:p>
          <a:p>
            <a:pPr lvl="1"/>
            <a:r>
              <a:rPr lang="en-CA" smtClean="0">
                <a:latin typeface="Arial" charset="0"/>
                <a:cs typeface="Arial" charset="0"/>
              </a:rPr>
              <a:t>From live deployments</a:t>
            </a:r>
          </a:p>
          <a:p>
            <a:pPr lvl="1"/>
            <a:r>
              <a:rPr lang="en-CA" smtClean="0">
                <a:latin typeface="Arial" charset="0"/>
                <a:cs typeface="Arial" charset="0"/>
              </a:rPr>
              <a:t>Blended Businesses, Residential, Mobile calls</a:t>
            </a:r>
          </a:p>
          <a:p>
            <a:r>
              <a:rPr lang="en-CA" smtClean="0">
                <a:latin typeface="Arial" charset="0"/>
                <a:cs typeface="Arial" charset="0"/>
              </a:rPr>
              <a:t>Comparison to Dialogic</a:t>
            </a:r>
          </a:p>
          <a:p>
            <a:r>
              <a:rPr lang="en-CA" smtClean="0">
                <a:latin typeface="Arial" charset="0"/>
                <a:cs typeface="Arial" charset="0"/>
              </a:rPr>
              <a:t>Set Accuracy with threshold (T) parameter</a:t>
            </a:r>
          </a:p>
          <a:p>
            <a:pPr lvl="1"/>
            <a:r>
              <a:rPr lang="en-CA" smtClean="0">
                <a:latin typeface="Arial" charset="0"/>
                <a:cs typeface="Arial" charset="0"/>
              </a:rPr>
              <a:t>With same latency, 15% increase in accuracy</a:t>
            </a:r>
          </a:p>
          <a:p>
            <a:pPr lvl="1"/>
            <a:r>
              <a:rPr lang="en-CA" smtClean="0">
                <a:latin typeface="Arial" charset="0"/>
                <a:cs typeface="Arial" charset="0"/>
              </a:rPr>
              <a:t>With ½ latency, 13% increase in accuracy</a:t>
            </a:r>
          </a:p>
          <a:p>
            <a:endParaRPr lang="en-CA" smtClean="0">
              <a:latin typeface="Arial" charset="0"/>
              <a:cs typeface="Arial" charset="0"/>
            </a:endParaRPr>
          </a:p>
        </p:txBody>
      </p:sp>
      <p:sp>
        <p:nvSpPr>
          <p:cNvPr id="819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>
                <a:latin typeface="Arial" charset="0"/>
                <a:cs typeface="Arial" charset="0"/>
              </a:rPr>
              <a:t>Graph Explained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ACA8FD3-1E59-4CBB-9979-CB9FE0BF519F}" type="datetime1">
              <a:rPr lang="fr-CA"/>
              <a:pPr>
                <a:defRPr/>
              </a:pPr>
              <a:t>2009-05-27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(c) 2009 Sangoma Technologies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6CE6D-B28C-4757-A725-1EAC8E49C1A1}" type="slidenum">
              <a:rPr lang="en-CA"/>
              <a:pPr>
                <a:defRPr/>
              </a:pPr>
              <a:t>5</a:t>
            </a:fld>
            <a:endParaRPr lang="en-C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CA" dirty="0" smtClean="0"/>
              <a:t>Dialogic can be tuned to &gt; 90% accuracy</a:t>
            </a:r>
          </a:p>
          <a:p>
            <a:pPr lvl="1">
              <a:defRPr/>
            </a:pPr>
            <a:r>
              <a:rPr lang="en-CA" dirty="0" smtClean="0"/>
              <a:t>Limited to very constant call patterns</a:t>
            </a:r>
            <a:br>
              <a:rPr lang="en-CA" dirty="0" smtClean="0"/>
            </a:br>
            <a:r>
              <a:rPr lang="en-CA" dirty="0" smtClean="0"/>
              <a:t>(</a:t>
            </a:r>
            <a:r>
              <a:rPr lang="en-CA" dirty="0" err="1" smtClean="0"/>
              <a:t>eg</a:t>
            </a:r>
            <a:r>
              <a:rPr lang="en-CA" dirty="0" smtClean="0"/>
              <a:t>. call to residences)</a:t>
            </a:r>
          </a:p>
          <a:p>
            <a:pPr lvl="1">
              <a:defRPr/>
            </a:pPr>
            <a:r>
              <a:rPr lang="en-CA" dirty="0" smtClean="0"/>
              <a:t>Changing conditions require constant tuning</a:t>
            </a:r>
          </a:p>
          <a:p>
            <a:pPr>
              <a:defRPr/>
            </a:pPr>
            <a:r>
              <a:rPr lang="en-CA" dirty="0" smtClean="0"/>
              <a:t>NetBorder does not really need tuning, it has been trained to recognize varied set of network conditions</a:t>
            </a:r>
          </a:p>
          <a:p>
            <a:pPr lvl="1">
              <a:defRPr/>
            </a:pPr>
            <a:r>
              <a:rPr lang="en-CA" dirty="0" smtClean="0"/>
              <a:t>Expect similar performance with other campaigns (5000 calls is a large enough statistical sample)</a:t>
            </a:r>
          </a:p>
          <a:p>
            <a:pPr lvl="1">
              <a:defRPr/>
            </a:pPr>
            <a:r>
              <a:rPr lang="en-CA" dirty="0" smtClean="0"/>
              <a:t>NetBorder algorithm can be trained with more calls samples (sold as a service from Sangoma)</a:t>
            </a:r>
          </a:p>
          <a:p>
            <a:pPr lvl="1">
              <a:defRPr/>
            </a:pPr>
            <a:endParaRPr lang="en-CA" dirty="0" smtClean="0"/>
          </a:p>
          <a:p>
            <a:pPr>
              <a:defRPr/>
            </a:pPr>
            <a:endParaRPr lang="en-CA" dirty="0" smtClean="0"/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>
                <a:latin typeface="Arial" charset="0"/>
                <a:cs typeface="Arial" charset="0"/>
              </a:rPr>
              <a:t>Graph Explained (cont.)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ACA8FD3-1E59-4CBB-9979-CB9FE0BF519F}" type="datetime1">
              <a:rPr lang="fr-CA"/>
              <a:pPr>
                <a:defRPr/>
              </a:pPr>
              <a:t>2009-05-27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(c) 2009 Sangoma Technologies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A9AAC-63D2-425F-84EC-50FFF74A71D9}" type="slidenum">
              <a:rPr lang="en-CA"/>
              <a:pPr>
                <a:defRPr/>
              </a:pPr>
              <a:t>6</a:t>
            </a:fld>
            <a:endParaRPr lang="en-C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>
                <a:latin typeface="Arial" charset="0"/>
                <a:cs typeface="Arial" charset="0"/>
              </a:rPr>
              <a:t>CPA: Why Accuracy and Speed?</a:t>
            </a:r>
          </a:p>
        </p:txBody>
      </p:sp>
      <p:sp>
        <p:nvSpPr>
          <p:cNvPr id="8196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CA" smtClean="0">
                <a:latin typeface="Arial" charset="0"/>
                <a:cs typeface="Arial" charset="0"/>
              </a:rPr>
              <a:t>Lost productivity</a:t>
            </a:r>
          </a:p>
          <a:p>
            <a:r>
              <a:rPr lang="en-CA" smtClean="0">
                <a:latin typeface="Arial" charset="0"/>
                <a:cs typeface="Arial" charset="0"/>
              </a:rPr>
              <a:t>Opportunity costs</a:t>
            </a:r>
          </a:p>
          <a:p>
            <a:endParaRPr lang="en-CA" smtClean="0">
              <a:latin typeface="Arial" charset="0"/>
              <a:cs typeface="Arial" charset="0"/>
            </a:endParaRPr>
          </a:p>
        </p:txBody>
      </p:sp>
      <p:sp>
        <p:nvSpPr>
          <p:cNvPr id="8198" name="Content Placeholder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CA" dirty="0" smtClean="0">
                <a:latin typeface="Arial" charset="0"/>
                <a:cs typeface="Arial" charset="0"/>
              </a:rPr>
              <a:t>Customers have learned that silence in the line may be telemarketers</a:t>
            </a:r>
          </a:p>
          <a:p>
            <a:r>
              <a:rPr lang="en-CA" dirty="0" smtClean="0">
                <a:latin typeface="Arial" charset="0"/>
                <a:cs typeface="Arial" charset="0"/>
              </a:rPr>
              <a:t>Regulations</a:t>
            </a:r>
          </a:p>
        </p:txBody>
      </p:sp>
      <p:sp>
        <p:nvSpPr>
          <p:cNvPr id="8199" name="Date Placeholder 1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31897F-96C7-49A8-9E1F-151CC6B01C76}" type="datetime4">
              <a:rPr lang="en-US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May 27, 2009</a:t>
            </a:fld>
            <a:endParaRPr lang="en-CA" smtClean="0">
              <a:latin typeface="Arial" charset="0"/>
              <a:cs typeface="Arial" charset="0"/>
            </a:endParaRPr>
          </a:p>
        </p:txBody>
      </p:sp>
      <p:sp>
        <p:nvSpPr>
          <p:cNvPr id="8200" name="Footer Placeholder 1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CA" smtClean="0">
                <a:latin typeface="Arial" charset="0"/>
                <a:cs typeface="Arial" charset="0"/>
              </a:rPr>
              <a:t>© 2008 Paraxip Technologies – Confidential</a:t>
            </a:r>
          </a:p>
        </p:txBody>
      </p:sp>
      <p:sp>
        <p:nvSpPr>
          <p:cNvPr id="8201" name="Slide Number Placeholder 1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13FDB5-73EA-4293-B343-8F3D4C75E2CD}" type="slidenum">
              <a:rPr lang="en-CA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CA" smtClean="0">
              <a:latin typeface="Arial" charset="0"/>
              <a:cs typeface="Arial" charset="0"/>
            </a:endParaRPr>
          </a:p>
        </p:txBody>
      </p:sp>
      <p:pic>
        <p:nvPicPr>
          <p:cNvPr id="8230" name="Picture 38" descr="C:\Users\fdickey\AppData\Local\Microsoft\Windows\Temporary Internet Files\Content.IE5\KARMRT26\MPj04001570000[1]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345178" y="3160600"/>
            <a:ext cx="1736725" cy="26050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231" name="Picture 39" descr="C:\Users\fdickey\AppData\Local\Microsoft\Windows\Temporary Internet Files\Content.IE5\ARDOJHP6\MPj04224240000[1]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5464643" y="4096860"/>
            <a:ext cx="2439987" cy="19288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CPA Training / Modeling Process</a:t>
            </a:r>
          </a:p>
        </p:txBody>
      </p:sp>
      <p:sp>
        <p:nvSpPr>
          <p:cNvPr id="45" name="Date Placeholder 4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84DFD12-88E1-4BA6-953C-0E90D9116988}" type="datetime1">
              <a:rPr lang="fr-CA"/>
              <a:pPr>
                <a:defRPr/>
              </a:pPr>
              <a:t>2009-05-27</a:t>
            </a:fld>
            <a:endParaRPr lang="en-CA"/>
          </a:p>
        </p:txBody>
      </p:sp>
      <p:sp>
        <p:nvSpPr>
          <p:cNvPr id="49" name="Footer Placeholder 4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(c) 2009 Sangoma Technologies</a:t>
            </a:r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01DA95-621A-4EB5-BC19-97A6F21BE1A6}" type="slidenum">
              <a:rPr lang="en-CA"/>
              <a:pPr>
                <a:defRPr/>
              </a:pPr>
              <a:t>8</a:t>
            </a:fld>
            <a:endParaRPr lang="en-CA" dirty="0"/>
          </a:p>
        </p:txBody>
      </p:sp>
      <p:sp>
        <p:nvSpPr>
          <p:cNvPr id="10246" name="Rectangle 3"/>
          <p:cNvSpPr>
            <a:spLocks noChangeArrowheads="1"/>
          </p:cNvSpPr>
          <p:nvPr/>
        </p:nvSpPr>
        <p:spPr bwMode="auto">
          <a:xfrm>
            <a:off x="576263" y="5486400"/>
            <a:ext cx="7983537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eaLnBrk="0" hangingPunct="0">
              <a:buFontTx/>
              <a:buChar char="•"/>
            </a:pPr>
            <a:r>
              <a:rPr lang="en-US" sz="1200"/>
              <a:t> As the data set gets larger, the model learns and gets more robust at handling all situations</a:t>
            </a:r>
          </a:p>
          <a:p>
            <a:pPr marL="228600" indent="-228600" eaLnBrk="0" hangingPunct="0">
              <a:buFontTx/>
              <a:buChar char="•"/>
            </a:pPr>
            <a:r>
              <a:rPr lang="en-US" sz="1200"/>
              <a:t> Excellent out-of-the-box performance (i.e., without requiring additional training or tuning)</a:t>
            </a:r>
          </a:p>
          <a:p>
            <a:pPr lvl="1" eaLnBrk="0" hangingPunct="0"/>
            <a:endParaRPr lang="en-US" sz="1200"/>
          </a:p>
        </p:txBody>
      </p:sp>
      <p:grpSp>
        <p:nvGrpSpPr>
          <p:cNvPr id="10247" name="Group 112"/>
          <p:cNvGrpSpPr>
            <a:grpSpLocks/>
          </p:cNvGrpSpPr>
          <p:nvPr/>
        </p:nvGrpSpPr>
        <p:grpSpPr bwMode="auto">
          <a:xfrm>
            <a:off x="617538" y="1566863"/>
            <a:ext cx="7899400" cy="3632200"/>
            <a:chOff x="609600" y="1752600"/>
            <a:chExt cx="7899400" cy="3632200"/>
          </a:xfrm>
        </p:grpSpPr>
        <p:cxnSp>
          <p:nvCxnSpPr>
            <p:cNvPr id="71" name="Straight Arrow Connector 70"/>
            <p:cNvCxnSpPr>
              <a:stCxn id="120049" idx="3"/>
              <a:endCxn id="120055" idx="1"/>
            </p:cNvCxnSpPr>
            <p:nvPr/>
          </p:nvCxnSpPr>
          <p:spPr>
            <a:xfrm>
              <a:off x="1905000" y="2514600"/>
              <a:ext cx="355600" cy="1587"/>
            </a:xfrm>
            <a:prstGeom prst="straightConnector1">
              <a:avLst/>
            </a:prstGeom>
            <a:ln w="38100">
              <a:solidFill>
                <a:schemeClr val="tx2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>
              <a:stCxn id="120055" idx="3"/>
              <a:endCxn id="120054" idx="1"/>
            </p:cNvCxnSpPr>
            <p:nvPr/>
          </p:nvCxnSpPr>
          <p:spPr>
            <a:xfrm>
              <a:off x="3556000" y="2514600"/>
              <a:ext cx="355600" cy="1587"/>
            </a:xfrm>
            <a:prstGeom prst="straightConnector1">
              <a:avLst/>
            </a:prstGeom>
            <a:ln w="38100">
              <a:solidFill>
                <a:schemeClr val="tx2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stCxn id="120054" idx="3"/>
              <a:endCxn id="120056" idx="1"/>
            </p:cNvCxnSpPr>
            <p:nvPr/>
          </p:nvCxnSpPr>
          <p:spPr>
            <a:xfrm>
              <a:off x="5207000" y="2514600"/>
              <a:ext cx="355600" cy="1587"/>
            </a:xfrm>
            <a:prstGeom prst="straightConnector1">
              <a:avLst/>
            </a:prstGeom>
            <a:ln w="38100">
              <a:solidFill>
                <a:schemeClr val="tx2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>
              <a:stCxn id="120056" idx="3"/>
              <a:endCxn id="120052" idx="1"/>
            </p:cNvCxnSpPr>
            <p:nvPr/>
          </p:nvCxnSpPr>
          <p:spPr>
            <a:xfrm>
              <a:off x="6858000" y="2514600"/>
              <a:ext cx="355600" cy="1587"/>
            </a:xfrm>
            <a:prstGeom prst="straightConnector1">
              <a:avLst/>
            </a:prstGeom>
            <a:ln w="38100">
              <a:solidFill>
                <a:schemeClr val="tx2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53" name="Rectangle 239"/>
            <p:cNvSpPr>
              <a:spLocks noChangeArrowheads="1"/>
            </p:cNvSpPr>
            <p:nvPr/>
          </p:nvSpPr>
          <p:spPr bwMode="auto">
            <a:xfrm>
              <a:off x="4584700" y="3036888"/>
              <a:ext cx="1841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grpSp>
          <p:nvGrpSpPr>
            <p:cNvPr id="3" name="Group 64"/>
            <p:cNvGrpSpPr/>
            <p:nvPr/>
          </p:nvGrpSpPr>
          <p:grpSpPr>
            <a:xfrm>
              <a:off x="609600" y="1752600"/>
              <a:ext cx="1295400" cy="1524000"/>
              <a:chOff x="647700" y="1600200"/>
              <a:chExt cx="1295400" cy="1524000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20049" name="Rectangle 241"/>
              <p:cNvSpPr>
                <a:spLocks noChangeArrowheads="1"/>
              </p:cNvSpPr>
              <p:nvPr/>
            </p:nvSpPr>
            <p:spPr bwMode="auto">
              <a:xfrm>
                <a:off x="647700" y="1600200"/>
                <a:ext cx="1295400" cy="1524000"/>
              </a:xfrm>
              <a:prstGeom prst="roundRect">
                <a:avLst/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CA" sz="1200" dirty="0">
                    <a:latin typeface="Arial" pitchFamily="34" charset="0"/>
                    <a:cs typeface="Arial" pitchFamily="34" charset="0"/>
                  </a:rPr>
                  <a:t>Outbound Campaign</a:t>
                </a:r>
              </a:p>
            </p:txBody>
          </p:sp>
          <p:pic>
            <p:nvPicPr>
              <p:cNvPr id="31767" name="Picture 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793750" y="2057400"/>
                <a:ext cx="966788" cy="963613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sm" len="sm"/>
                <a:tailEnd type="none" w="sm" len="sm"/>
              </a:ln>
            </p:spPr>
          </p:pic>
        </p:grpSp>
        <p:sp>
          <p:nvSpPr>
            <p:cNvPr id="120052" name="Rectangle 244"/>
            <p:cNvSpPr>
              <a:spLocks noChangeArrowheads="1"/>
            </p:cNvSpPr>
            <p:nvPr/>
          </p:nvSpPr>
          <p:spPr bwMode="auto">
            <a:xfrm>
              <a:off x="7213600" y="1752600"/>
              <a:ext cx="1295400" cy="1524000"/>
            </a:xfrm>
            <a:prstGeom prst="roundRect">
              <a:avLst/>
            </a:prstGeom>
            <a:ln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CA" sz="1200" dirty="0" err="1">
                  <a:latin typeface="Arial" pitchFamily="34" charset="0"/>
                  <a:cs typeface="Arial" pitchFamily="34" charset="0"/>
                </a:rPr>
                <a:t>Productization</a:t>
              </a:r>
              <a:endParaRPr lang="en-CA" sz="12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" name="Group 66"/>
            <p:cNvGrpSpPr/>
            <p:nvPr/>
          </p:nvGrpSpPr>
          <p:grpSpPr>
            <a:xfrm>
              <a:off x="3911600" y="1752600"/>
              <a:ext cx="1295400" cy="1524000"/>
              <a:chOff x="3810000" y="1600200"/>
              <a:chExt cx="1295400" cy="1524000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20054" name="Rectangle 246"/>
              <p:cNvSpPr>
                <a:spLocks noChangeArrowheads="1"/>
              </p:cNvSpPr>
              <p:nvPr/>
            </p:nvSpPr>
            <p:spPr bwMode="auto">
              <a:xfrm>
                <a:off x="3810000" y="1600200"/>
                <a:ext cx="1295400" cy="1524000"/>
              </a:xfrm>
              <a:prstGeom prst="roundRect">
                <a:avLst/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CA" sz="1200" dirty="0">
                    <a:latin typeface="Arial" pitchFamily="34" charset="0"/>
                    <a:cs typeface="Arial" pitchFamily="34" charset="0"/>
                  </a:rPr>
                  <a:t>Benchmarking</a:t>
                </a:r>
              </a:p>
            </p:txBody>
          </p:sp>
          <p:pic>
            <p:nvPicPr>
              <p:cNvPr id="31777" name="Picture 218" descr="reporting-screen_l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140200" y="2189634"/>
                <a:ext cx="673100" cy="6710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5" name="Group 67"/>
            <p:cNvGrpSpPr/>
            <p:nvPr/>
          </p:nvGrpSpPr>
          <p:grpSpPr>
            <a:xfrm>
              <a:off x="5562600" y="1752600"/>
              <a:ext cx="1295400" cy="1524000"/>
              <a:chOff x="5391150" y="1600200"/>
              <a:chExt cx="1295400" cy="1524000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20056" name="Rectangle 248"/>
              <p:cNvSpPr>
                <a:spLocks noChangeArrowheads="1"/>
              </p:cNvSpPr>
              <p:nvPr/>
            </p:nvSpPr>
            <p:spPr bwMode="auto">
              <a:xfrm>
                <a:off x="5391150" y="1600200"/>
                <a:ext cx="1295400" cy="1524000"/>
              </a:xfrm>
              <a:prstGeom prst="roundRect">
                <a:avLst/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CA" sz="1200" dirty="0">
                    <a:latin typeface="Arial" pitchFamily="34" charset="0"/>
                    <a:cs typeface="Arial" pitchFamily="34" charset="0"/>
                  </a:rPr>
                  <a:t>Training</a:t>
                </a:r>
              </a:p>
            </p:txBody>
          </p:sp>
          <p:pic>
            <p:nvPicPr>
              <p:cNvPr id="31779" name="Picture 236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702300" y="2235200"/>
                <a:ext cx="735013" cy="5826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6" name="Group 65"/>
            <p:cNvGrpSpPr/>
            <p:nvPr/>
          </p:nvGrpSpPr>
          <p:grpSpPr>
            <a:xfrm>
              <a:off x="2260600" y="1752600"/>
              <a:ext cx="1295400" cy="1524000"/>
              <a:chOff x="2228850" y="1600200"/>
              <a:chExt cx="1295400" cy="1524000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20055" name="Rectangle 247"/>
              <p:cNvSpPr>
                <a:spLocks noChangeArrowheads="1"/>
              </p:cNvSpPr>
              <p:nvPr/>
            </p:nvSpPr>
            <p:spPr bwMode="auto">
              <a:xfrm>
                <a:off x="2228850" y="1600200"/>
                <a:ext cx="1295400" cy="1524000"/>
              </a:xfrm>
              <a:prstGeom prst="roundRect">
                <a:avLst/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CA" sz="1200" dirty="0">
                    <a:latin typeface="Arial" pitchFamily="34" charset="0"/>
                    <a:cs typeface="Arial" pitchFamily="34" charset="0"/>
                  </a:rPr>
                  <a:t>Annotation</a:t>
                </a:r>
              </a:p>
            </p:txBody>
          </p:sp>
          <p:grpSp>
            <p:nvGrpSpPr>
              <p:cNvPr id="7" name="Group 58"/>
              <p:cNvGrpSpPr/>
              <p:nvPr/>
            </p:nvGrpSpPr>
            <p:grpSpPr>
              <a:xfrm>
                <a:off x="2529847" y="2159000"/>
                <a:ext cx="734054" cy="739776"/>
                <a:chOff x="2529846" y="2293938"/>
                <a:chExt cx="508391" cy="465138"/>
              </a:xfrm>
            </p:grpSpPr>
            <p:sp>
              <p:nvSpPr>
                <p:cNvPr id="31793" name="Freeform 49"/>
                <p:cNvSpPr>
                  <a:spLocks/>
                </p:cNvSpPr>
                <p:nvPr/>
              </p:nvSpPr>
              <p:spPr bwMode="auto">
                <a:xfrm>
                  <a:off x="2529846" y="2293938"/>
                  <a:ext cx="508391" cy="465138"/>
                </a:xfrm>
                <a:custGeom>
                  <a:avLst/>
                  <a:gdLst/>
                  <a:ahLst/>
                  <a:cxnLst>
                    <a:cxn ang="0">
                      <a:pos x="698" y="478"/>
                    </a:cxn>
                    <a:cxn ang="0">
                      <a:pos x="689" y="323"/>
                    </a:cxn>
                    <a:cxn ang="0">
                      <a:pos x="687" y="272"/>
                    </a:cxn>
                    <a:cxn ang="0">
                      <a:pos x="664" y="178"/>
                    </a:cxn>
                    <a:cxn ang="0">
                      <a:pos x="595" y="70"/>
                    </a:cxn>
                    <a:cxn ang="0">
                      <a:pos x="454" y="4"/>
                    </a:cxn>
                    <a:cxn ang="0">
                      <a:pos x="219" y="13"/>
                    </a:cxn>
                    <a:cxn ang="0">
                      <a:pos x="112" y="95"/>
                    </a:cxn>
                    <a:cxn ang="0">
                      <a:pos x="64" y="205"/>
                    </a:cxn>
                    <a:cxn ang="0">
                      <a:pos x="51" y="288"/>
                    </a:cxn>
                    <a:cxn ang="0">
                      <a:pos x="50" y="342"/>
                    </a:cxn>
                    <a:cxn ang="0">
                      <a:pos x="41" y="409"/>
                    </a:cxn>
                    <a:cxn ang="0">
                      <a:pos x="28" y="422"/>
                    </a:cxn>
                    <a:cxn ang="0">
                      <a:pos x="4" y="471"/>
                    </a:cxn>
                    <a:cxn ang="0">
                      <a:pos x="0" y="552"/>
                    </a:cxn>
                    <a:cxn ang="0">
                      <a:pos x="23" y="598"/>
                    </a:cxn>
                    <a:cxn ang="0">
                      <a:pos x="47" y="602"/>
                    </a:cxn>
                    <a:cxn ang="0">
                      <a:pos x="68" y="591"/>
                    </a:cxn>
                    <a:cxn ang="0">
                      <a:pos x="106" y="574"/>
                    </a:cxn>
                    <a:cxn ang="0">
                      <a:pos x="201" y="597"/>
                    </a:cxn>
                    <a:cxn ang="0">
                      <a:pos x="222" y="602"/>
                    </a:cxn>
                    <a:cxn ang="0">
                      <a:pos x="242" y="595"/>
                    </a:cxn>
                    <a:cxn ang="0">
                      <a:pos x="263" y="552"/>
                    </a:cxn>
                    <a:cxn ang="0">
                      <a:pos x="253" y="457"/>
                    </a:cxn>
                    <a:cxn ang="0">
                      <a:pos x="222" y="419"/>
                    </a:cxn>
                    <a:cxn ang="0">
                      <a:pos x="206" y="410"/>
                    </a:cxn>
                    <a:cxn ang="0">
                      <a:pos x="177" y="397"/>
                    </a:cxn>
                    <a:cxn ang="0">
                      <a:pos x="170" y="312"/>
                    </a:cxn>
                    <a:cxn ang="0">
                      <a:pos x="178" y="233"/>
                    </a:cxn>
                    <a:cxn ang="0">
                      <a:pos x="259" y="119"/>
                    </a:cxn>
                    <a:cxn ang="0">
                      <a:pos x="494" y="138"/>
                    </a:cxn>
                    <a:cxn ang="0">
                      <a:pos x="560" y="264"/>
                    </a:cxn>
                    <a:cxn ang="0">
                      <a:pos x="563" y="335"/>
                    </a:cxn>
                    <a:cxn ang="0">
                      <a:pos x="513" y="423"/>
                    </a:cxn>
                    <a:cxn ang="0">
                      <a:pos x="445" y="548"/>
                    </a:cxn>
                    <a:cxn ang="0">
                      <a:pos x="436" y="656"/>
                    </a:cxn>
                    <a:cxn ang="0">
                      <a:pos x="417" y="686"/>
                    </a:cxn>
                    <a:cxn ang="0">
                      <a:pos x="376" y="697"/>
                    </a:cxn>
                    <a:cxn ang="0">
                      <a:pos x="337" y="687"/>
                    </a:cxn>
                    <a:cxn ang="0">
                      <a:pos x="300" y="672"/>
                    </a:cxn>
                    <a:cxn ang="0">
                      <a:pos x="237" y="677"/>
                    </a:cxn>
                    <a:cxn ang="0">
                      <a:pos x="181" y="733"/>
                    </a:cxn>
                    <a:cxn ang="0">
                      <a:pos x="181" y="815"/>
                    </a:cxn>
                    <a:cxn ang="0">
                      <a:pos x="237" y="871"/>
                    </a:cxn>
                    <a:cxn ang="0">
                      <a:pos x="298" y="878"/>
                    </a:cxn>
                    <a:cxn ang="0">
                      <a:pos x="335" y="862"/>
                    </a:cxn>
                    <a:cxn ang="0">
                      <a:pos x="378" y="850"/>
                    </a:cxn>
                    <a:cxn ang="0">
                      <a:pos x="450" y="840"/>
                    </a:cxn>
                    <a:cxn ang="0">
                      <a:pos x="515" y="845"/>
                    </a:cxn>
                    <a:cxn ang="0">
                      <a:pos x="561" y="870"/>
                    </a:cxn>
                    <a:cxn ang="0">
                      <a:pos x="628" y="863"/>
                    </a:cxn>
                    <a:cxn ang="0">
                      <a:pos x="699" y="788"/>
                    </a:cxn>
                    <a:cxn ang="0">
                      <a:pos x="738" y="685"/>
                    </a:cxn>
                    <a:cxn ang="0">
                      <a:pos x="737" y="578"/>
                    </a:cxn>
                  </a:cxnLst>
                  <a:rect l="0" t="0" r="r" b="b"/>
                  <a:pathLst>
                    <a:path w="743" h="879">
                      <a:moveTo>
                        <a:pt x="720" y="532"/>
                      </a:moveTo>
                      <a:lnTo>
                        <a:pt x="714" y="513"/>
                      </a:lnTo>
                      <a:lnTo>
                        <a:pt x="707" y="496"/>
                      </a:lnTo>
                      <a:lnTo>
                        <a:pt x="698" y="478"/>
                      </a:lnTo>
                      <a:lnTo>
                        <a:pt x="689" y="463"/>
                      </a:lnTo>
                      <a:lnTo>
                        <a:pt x="689" y="429"/>
                      </a:lnTo>
                      <a:lnTo>
                        <a:pt x="689" y="373"/>
                      </a:lnTo>
                      <a:lnTo>
                        <a:pt x="689" y="323"/>
                      </a:lnTo>
                      <a:lnTo>
                        <a:pt x="689" y="301"/>
                      </a:lnTo>
                      <a:lnTo>
                        <a:pt x="689" y="297"/>
                      </a:lnTo>
                      <a:lnTo>
                        <a:pt x="688" y="288"/>
                      </a:lnTo>
                      <a:lnTo>
                        <a:pt x="687" y="272"/>
                      </a:lnTo>
                      <a:lnTo>
                        <a:pt x="685" y="253"/>
                      </a:lnTo>
                      <a:lnTo>
                        <a:pt x="680" y="230"/>
                      </a:lnTo>
                      <a:lnTo>
                        <a:pt x="673" y="205"/>
                      </a:lnTo>
                      <a:lnTo>
                        <a:pt x="664" y="178"/>
                      </a:lnTo>
                      <a:lnTo>
                        <a:pt x="652" y="150"/>
                      </a:lnTo>
                      <a:lnTo>
                        <a:pt x="637" y="121"/>
                      </a:lnTo>
                      <a:lnTo>
                        <a:pt x="618" y="95"/>
                      </a:lnTo>
                      <a:lnTo>
                        <a:pt x="595" y="70"/>
                      </a:lnTo>
                      <a:lnTo>
                        <a:pt x="568" y="46"/>
                      </a:lnTo>
                      <a:lnTo>
                        <a:pt x="535" y="28"/>
                      </a:lnTo>
                      <a:lnTo>
                        <a:pt x="497" y="13"/>
                      </a:lnTo>
                      <a:lnTo>
                        <a:pt x="454" y="4"/>
                      </a:lnTo>
                      <a:lnTo>
                        <a:pt x="404" y="0"/>
                      </a:lnTo>
                      <a:lnTo>
                        <a:pt x="301" y="0"/>
                      </a:lnTo>
                      <a:lnTo>
                        <a:pt x="257" y="4"/>
                      </a:lnTo>
                      <a:lnTo>
                        <a:pt x="219" y="13"/>
                      </a:lnTo>
                      <a:lnTo>
                        <a:pt x="186" y="28"/>
                      </a:lnTo>
                      <a:lnTo>
                        <a:pt x="156" y="46"/>
                      </a:lnTo>
                      <a:lnTo>
                        <a:pt x="132" y="70"/>
                      </a:lnTo>
                      <a:lnTo>
                        <a:pt x="112" y="95"/>
                      </a:lnTo>
                      <a:lnTo>
                        <a:pt x="96" y="121"/>
                      </a:lnTo>
                      <a:lnTo>
                        <a:pt x="82" y="150"/>
                      </a:lnTo>
                      <a:lnTo>
                        <a:pt x="72" y="178"/>
                      </a:lnTo>
                      <a:lnTo>
                        <a:pt x="64" y="205"/>
                      </a:lnTo>
                      <a:lnTo>
                        <a:pt x="57" y="230"/>
                      </a:lnTo>
                      <a:lnTo>
                        <a:pt x="54" y="253"/>
                      </a:lnTo>
                      <a:lnTo>
                        <a:pt x="52" y="272"/>
                      </a:lnTo>
                      <a:lnTo>
                        <a:pt x="51" y="288"/>
                      </a:lnTo>
                      <a:lnTo>
                        <a:pt x="50" y="297"/>
                      </a:lnTo>
                      <a:lnTo>
                        <a:pt x="50" y="301"/>
                      </a:lnTo>
                      <a:lnTo>
                        <a:pt x="50" y="313"/>
                      </a:lnTo>
                      <a:lnTo>
                        <a:pt x="50" y="342"/>
                      </a:lnTo>
                      <a:lnTo>
                        <a:pt x="50" y="376"/>
                      </a:lnTo>
                      <a:lnTo>
                        <a:pt x="50" y="402"/>
                      </a:lnTo>
                      <a:lnTo>
                        <a:pt x="45" y="406"/>
                      </a:lnTo>
                      <a:lnTo>
                        <a:pt x="41" y="409"/>
                      </a:lnTo>
                      <a:lnTo>
                        <a:pt x="39" y="411"/>
                      </a:lnTo>
                      <a:lnTo>
                        <a:pt x="38" y="413"/>
                      </a:lnTo>
                      <a:lnTo>
                        <a:pt x="39" y="413"/>
                      </a:lnTo>
                      <a:lnTo>
                        <a:pt x="28" y="422"/>
                      </a:lnTo>
                      <a:lnTo>
                        <a:pt x="20" y="434"/>
                      </a:lnTo>
                      <a:lnTo>
                        <a:pt x="12" y="446"/>
                      </a:lnTo>
                      <a:lnTo>
                        <a:pt x="8" y="457"/>
                      </a:lnTo>
                      <a:lnTo>
                        <a:pt x="4" y="471"/>
                      </a:lnTo>
                      <a:lnTo>
                        <a:pt x="2" y="484"/>
                      </a:lnTo>
                      <a:lnTo>
                        <a:pt x="0" y="497"/>
                      </a:lnTo>
                      <a:lnTo>
                        <a:pt x="0" y="509"/>
                      </a:lnTo>
                      <a:lnTo>
                        <a:pt x="0" y="552"/>
                      </a:lnTo>
                      <a:lnTo>
                        <a:pt x="2" y="566"/>
                      </a:lnTo>
                      <a:lnTo>
                        <a:pt x="7" y="580"/>
                      </a:lnTo>
                      <a:lnTo>
                        <a:pt x="14" y="590"/>
                      </a:lnTo>
                      <a:lnTo>
                        <a:pt x="23" y="598"/>
                      </a:lnTo>
                      <a:lnTo>
                        <a:pt x="29" y="601"/>
                      </a:lnTo>
                      <a:lnTo>
                        <a:pt x="34" y="602"/>
                      </a:lnTo>
                      <a:lnTo>
                        <a:pt x="41" y="603"/>
                      </a:lnTo>
                      <a:lnTo>
                        <a:pt x="47" y="602"/>
                      </a:lnTo>
                      <a:lnTo>
                        <a:pt x="52" y="602"/>
                      </a:lnTo>
                      <a:lnTo>
                        <a:pt x="57" y="599"/>
                      </a:lnTo>
                      <a:lnTo>
                        <a:pt x="63" y="595"/>
                      </a:lnTo>
                      <a:lnTo>
                        <a:pt x="68" y="591"/>
                      </a:lnTo>
                      <a:lnTo>
                        <a:pt x="72" y="589"/>
                      </a:lnTo>
                      <a:lnTo>
                        <a:pt x="78" y="585"/>
                      </a:lnTo>
                      <a:lnTo>
                        <a:pt x="90" y="578"/>
                      </a:lnTo>
                      <a:lnTo>
                        <a:pt x="106" y="574"/>
                      </a:lnTo>
                      <a:lnTo>
                        <a:pt x="124" y="572"/>
                      </a:lnTo>
                      <a:lnTo>
                        <a:pt x="147" y="573"/>
                      </a:lnTo>
                      <a:lnTo>
                        <a:pt x="173" y="581"/>
                      </a:lnTo>
                      <a:lnTo>
                        <a:pt x="201" y="597"/>
                      </a:lnTo>
                      <a:lnTo>
                        <a:pt x="206" y="599"/>
                      </a:lnTo>
                      <a:lnTo>
                        <a:pt x="211" y="601"/>
                      </a:lnTo>
                      <a:lnTo>
                        <a:pt x="217" y="602"/>
                      </a:lnTo>
                      <a:lnTo>
                        <a:pt x="222" y="602"/>
                      </a:lnTo>
                      <a:lnTo>
                        <a:pt x="226" y="602"/>
                      </a:lnTo>
                      <a:lnTo>
                        <a:pt x="232" y="601"/>
                      </a:lnTo>
                      <a:lnTo>
                        <a:pt x="237" y="598"/>
                      </a:lnTo>
                      <a:lnTo>
                        <a:pt x="242" y="595"/>
                      </a:lnTo>
                      <a:lnTo>
                        <a:pt x="251" y="587"/>
                      </a:lnTo>
                      <a:lnTo>
                        <a:pt x="257" y="577"/>
                      </a:lnTo>
                      <a:lnTo>
                        <a:pt x="262" y="565"/>
                      </a:lnTo>
                      <a:lnTo>
                        <a:pt x="263" y="552"/>
                      </a:lnTo>
                      <a:lnTo>
                        <a:pt x="263" y="509"/>
                      </a:lnTo>
                      <a:lnTo>
                        <a:pt x="262" y="489"/>
                      </a:lnTo>
                      <a:lnTo>
                        <a:pt x="258" y="472"/>
                      </a:lnTo>
                      <a:lnTo>
                        <a:pt x="253" y="457"/>
                      </a:lnTo>
                      <a:lnTo>
                        <a:pt x="245" y="444"/>
                      </a:lnTo>
                      <a:lnTo>
                        <a:pt x="237" y="434"/>
                      </a:lnTo>
                      <a:lnTo>
                        <a:pt x="230" y="426"/>
                      </a:lnTo>
                      <a:lnTo>
                        <a:pt x="222" y="419"/>
                      </a:lnTo>
                      <a:lnTo>
                        <a:pt x="214" y="415"/>
                      </a:lnTo>
                      <a:lnTo>
                        <a:pt x="213" y="415"/>
                      </a:lnTo>
                      <a:lnTo>
                        <a:pt x="210" y="413"/>
                      </a:lnTo>
                      <a:lnTo>
                        <a:pt x="206" y="410"/>
                      </a:lnTo>
                      <a:lnTo>
                        <a:pt x="199" y="408"/>
                      </a:lnTo>
                      <a:lnTo>
                        <a:pt x="192" y="404"/>
                      </a:lnTo>
                      <a:lnTo>
                        <a:pt x="185" y="401"/>
                      </a:lnTo>
                      <a:lnTo>
                        <a:pt x="177" y="397"/>
                      </a:lnTo>
                      <a:lnTo>
                        <a:pt x="170" y="393"/>
                      </a:lnTo>
                      <a:lnTo>
                        <a:pt x="170" y="366"/>
                      </a:lnTo>
                      <a:lnTo>
                        <a:pt x="170" y="335"/>
                      </a:lnTo>
                      <a:lnTo>
                        <a:pt x="170" y="312"/>
                      </a:lnTo>
                      <a:lnTo>
                        <a:pt x="170" y="301"/>
                      </a:lnTo>
                      <a:lnTo>
                        <a:pt x="170" y="288"/>
                      </a:lnTo>
                      <a:lnTo>
                        <a:pt x="173" y="263"/>
                      </a:lnTo>
                      <a:lnTo>
                        <a:pt x="178" y="233"/>
                      </a:lnTo>
                      <a:lnTo>
                        <a:pt x="188" y="199"/>
                      </a:lnTo>
                      <a:lnTo>
                        <a:pt x="205" y="166"/>
                      </a:lnTo>
                      <a:lnTo>
                        <a:pt x="228" y="138"/>
                      </a:lnTo>
                      <a:lnTo>
                        <a:pt x="259" y="119"/>
                      </a:lnTo>
                      <a:lnTo>
                        <a:pt x="301" y="111"/>
                      </a:lnTo>
                      <a:lnTo>
                        <a:pt x="404" y="111"/>
                      </a:lnTo>
                      <a:lnTo>
                        <a:pt x="456" y="119"/>
                      </a:lnTo>
                      <a:lnTo>
                        <a:pt x="494" y="138"/>
                      </a:lnTo>
                      <a:lnTo>
                        <a:pt x="523" y="166"/>
                      </a:lnTo>
                      <a:lnTo>
                        <a:pt x="541" y="199"/>
                      </a:lnTo>
                      <a:lnTo>
                        <a:pt x="553" y="233"/>
                      </a:lnTo>
                      <a:lnTo>
                        <a:pt x="560" y="264"/>
                      </a:lnTo>
                      <a:lnTo>
                        <a:pt x="563" y="288"/>
                      </a:lnTo>
                      <a:lnTo>
                        <a:pt x="563" y="302"/>
                      </a:lnTo>
                      <a:lnTo>
                        <a:pt x="563" y="312"/>
                      </a:lnTo>
                      <a:lnTo>
                        <a:pt x="563" y="335"/>
                      </a:lnTo>
                      <a:lnTo>
                        <a:pt x="563" y="367"/>
                      </a:lnTo>
                      <a:lnTo>
                        <a:pt x="563" y="397"/>
                      </a:lnTo>
                      <a:lnTo>
                        <a:pt x="537" y="406"/>
                      </a:lnTo>
                      <a:lnTo>
                        <a:pt x="513" y="423"/>
                      </a:lnTo>
                      <a:lnTo>
                        <a:pt x="491" y="447"/>
                      </a:lnTo>
                      <a:lnTo>
                        <a:pt x="472" y="476"/>
                      </a:lnTo>
                      <a:lnTo>
                        <a:pt x="457" y="510"/>
                      </a:lnTo>
                      <a:lnTo>
                        <a:pt x="445" y="548"/>
                      </a:lnTo>
                      <a:lnTo>
                        <a:pt x="437" y="589"/>
                      </a:lnTo>
                      <a:lnTo>
                        <a:pt x="435" y="633"/>
                      </a:lnTo>
                      <a:lnTo>
                        <a:pt x="435" y="644"/>
                      </a:lnTo>
                      <a:lnTo>
                        <a:pt x="436" y="656"/>
                      </a:lnTo>
                      <a:lnTo>
                        <a:pt x="436" y="666"/>
                      </a:lnTo>
                      <a:lnTo>
                        <a:pt x="437" y="677"/>
                      </a:lnTo>
                      <a:lnTo>
                        <a:pt x="427" y="682"/>
                      </a:lnTo>
                      <a:lnTo>
                        <a:pt x="417" y="686"/>
                      </a:lnTo>
                      <a:lnTo>
                        <a:pt x="408" y="689"/>
                      </a:lnTo>
                      <a:lnTo>
                        <a:pt x="398" y="693"/>
                      </a:lnTo>
                      <a:lnTo>
                        <a:pt x="387" y="695"/>
                      </a:lnTo>
                      <a:lnTo>
                        <a:pt x="376" y="697"/>
                      </a:lnTo>
                      <a:lnTo>
                        <a:pt x="365" y="699"/>
                      </a:lnTo>
                      <a:lnTo>
                        <a:pt x="354" y="700"/>
                      </a:lnTo>
                      <a:lnTo>
                        <a:pt x="346" y="694"/>
                      </a:lnTo>
                      <a:lnTo>
                        <a:pt x="337" y="687"/>
                      </a:lnTo>
                      <a:lnTo>
                        <a:pt x="328" y="682"/>
                      </a:lnTo>
                      <a:lnTo>
                        <a:pt x="320" y="677"/>
                      </a:lnTo>
                      <a:lnTo>
                        <a:pt x="310" y="674"/>
                      </a:lnTo>
                      <a:lnTo>
                        <a:pt x="300" y="672"/>
                      </a:lnTo>
                      <a:lnTo>
                        <a:pt x="289" y="669"/>
                      </a:lnTo>
                      <a:lnTo>
                        <a:pt x="278" y="669"/>
                      </a:lnTo>
                      <a:lnTo>
                        <a:pt x="257" y="672"/>
                      </a:lnTo>
                      <a:lnTo>
                        <a:pt x="237" y="677"/>
                      </a:lnTo>
                      <a:lnTo>
                        <a:pt x="219" y="687"/>
                      </a:lnTo>
                      <a:lnTo>
                        <a:pt x="203" y="699"/>
                      </a:lnTo>
                      <a:lnTo>
                        <a:pt x="190" y="715"/>
                      </a:lnTo>
                      <a:lnTo>
                        <a:pt x="181" y="733"/>
                      </a:lnTo>
                      <a:lnTo>
                        <a:pt x="175" y="753"/>
                      </a:lnTo>
                      <a:lnTo>
                        <a:pt x="173" y="774"/>
                      </a:lnTo>
                      <a:lnTo>
                        <a:pt x="175" y="795"/>
                      </a:lnTo>
                      <a:lnTo>
                        <a:pt x="181" y="815"/>
                      </a:lnTo>
                      <a:lnTo>
                        <a:pt x="190" y="833"/>
                      </a:lnTo>
                      <a:lnTo>
                        <a:pt x="203" y="848"/>
                      </a:lnTo>
                      <a:lnTo>
                        <a:pt x="219" y="861"/>
                      </a:lnTo>
                      <a:lnTo>
                        <a:pt x="237" y="871"/>
                      </a:lnTo>
                      <a:lnTo>
                        <a:pt x="257" y="876"/>
                      </a:lnTo>
                      <a:lnTo>
                        <a:pt x="278" y="879"/>
                      </a:lnTo>
                      <a:lnTo>
                        <a:pt x="288" y="879"/>
                      </a:lnTo>
                      <a:lnTo>
                        <a:pt x="298" y="878"/>
                      </a:lnTo>
                      <a:lnTo>
                        <a:pt x="308" y="875"/>
                      </a:lnTo>
                      <a:lnTo>
                        <a:pt x="318" y="871"/>
                      </a:lnTo>
                      <a:lnTo>
                        <a:pt x="326" y="867"/>
                      </a:lnTo>
                      <a:lnTo>
                        <a:pt x="335" y="862"/>
                      </a:lnTo>
                      <a:lnTo>
                        <a:pt x="343" y="857"/>
                      </a:lnTo>
                      <a:lnTo>
                        <a:pt x="350" y="850"/>
                      </a:lnTo>
                      <a:lnTo>
                        <a:pt x="364" y="850"/>
                      </a:lnTo>
                      <a:lnTo>
                        <a:pt x="378" y="850"/>
                      </a:lnTo>
                      <a:lnTo>
                        <a:pt x="394" y="850"/>
                      </a:lnTo>
                      <a:lnTo>
                        <a:pt x="412" y="848"/>
                      </a:lnTo>
                      <a:lnTo>
                        <a:pt x="431" y="844"/>
                      </a:lnTo>
                      <a:lnTo>
                        <a:pt x="450" y="840"/>
                      </a:lnTo>
                      <a:lnTo>
                        <a:pt x="472" y="833"/>
                      </a:lnTo>
                      <a:lnTo>
                        <a:pt x="495" y="825"/>
                      </a:lnTo>
                      <a:lnTo>
                        <a:pt x="505" y="836"/>
                      </a:lnTo>
                      <a:lnTo>
                        <a:pt x="515" y="845"/>
                      </a:lnTo>
                      <a:lnTo>
                        <a:pt x="526" y="854"/>
                      </a:lnTo>
                      <a:lnTo>
                        <a:pt x="537" y="861"/>
                      </a:lnTo>
                      <a:lnTo>
                        <a:pt x="549" y="866"/>
                      </a:lnTo>
                      <a:lnTo>
                        <a:pt x="561" y="870"/>
                      </a:lnTo>
                      <a:lnTo>
                        <a:pt x="573" y="873"/>
                      </a:lnTo>
                      <a:lnTo>
                        <a:pt x="585" y="874"/>
                      </a:lnTo>
                      <a:lnTo>
                        <a:pt x="607" y="871"/>
                      </a:lnTo>
                      <a:lnTo>
                        <a:pt x="628" y="863"/>
                      </a:lnTo>
                      <a:lnTo>
                        <a:pt x="648" y="851"/>
                      </a:lnTo>
                      <a:lnTo>
                        <a:pt x="668" y="834"/>
                      </a:lnTo>
                      <a:lnTo>
                        <a:pt x="684" y="813"/>
                      </a:lnTo>
                      <a:lnTo>
                        <a:pt x="699" y="788"/>
                      </a:lnTo>
                      <a:lnTo>
                        <a:pt x="713" y="761"/>
                      </a:lnTo>
                      <a:lnTo>
                        <a:pt x="722" y="729"/>
                      </a:lnTo>
                      <a:lnTo>
                        <a:pt x="731" y="708"/>
                      </a:lnTo>
                      <a:lnTo>
                        <a:pt x="738" y="685"/>
                      </a:lnTo>
                      <a:lnTo>
                        <a:pt x="742" y="660"/>
                      </a:lnTo>
                      <a:lnTo>
                        <a:pt x="743" y="632"/>
                      </a:lnTo>
                      <a:lnTo>
                        <a:pt x="742" y="605"/>
                      </a:lnTo>
                      <a:lnTo>
                        <a:pt x="737" y="578"/>
                      </a:lnTo>
                      <a:lnTo>
                        <a:pt x="730" y="555"/>
                      </a:lnTo>
                      <a:lnTo>
                        <a:pt x="720" y="53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CA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795" name="Freeform 51"/>
                <p:cNvSpPr>
                  <a:spLocks/>
                </p:cNvSpPr>
                <p:nvPr/>
              </p:nvSpPr>
              <p:spPr bwMode="auto">
                <a:xfrm>
                  <a:off x="2771023" y="2644776"/>
                  <a:ext cx="150736" cy="65088"/>
                </a:xfrm>
                <a:custGeom>
                  <a:avLst/>
                  <a:gdLst/>
                  <a:ahLst/>
                  <a:cxnLst>
                    <a:cxn ang="0">
                      <a:pos x="0" y="101"/>
                    </a:cxn>
                    <a:cxn ang="0">
                      <a:pos x="1" y="103"/>
                    </a:cxn>
                    <a:cxn ang="0">
                      <a:pos x="1" y="105"/>
                    </a:cxn>
                    <a:cxn ang="0">
                      <a:pos x="1" y="107"/>
                    </a:cxn>
                    <a:cxn ang="0">
                      <a:pos x="1" y="110"/>
                    </a:cxn>
                    <a:cxn ang="0">
                      <a:pos x="1" y="113"/>
                    </a:cxn>
                    <a:cxn ang="0">
                      <a:pos x="1" y="117"/>
                    </a:cxn>
                    <a:cxn ang="0">
                      <a:pos x="0" y="119"/>
                    </a:cxn>
                    <a:cxn ang="0">
                      <a:pos x="0" y="123"/>
                    </a:cxn>
                    <a:cxn ang="0">
                      <a:pos x="7" y="123"/>
                    </a:cxn>
                    <a:cxn ang="0">
                      <a:pos x="16" y="123"/>
                    </a:cxn>
                    <a:cxn ang="0">
                      <a:pos x="25" y="123"/>
                    </a:cxn>
                    <a:cxn ang="0">
                      <a:pos x="36" y="122"/>
                    </a:cxn>
                    <a:cxn ang="0">
                      <a:pos x="47" y="121"/>
                    </a:cxn>
                    <a:cxn ang="0">
                      <a:pos x="58" y="119"/>
                    </a:cxn>
                    <a:cxn ang="0">
                      <a:pos x="71" y="117"/>
                    </a:cxn>
                    <a:cxn ang="0">
                      <a:pos x="84" y="113"/>
                    </a:cxn>
                    <a:cxn ang="0">
                      <a:pos x="98" y="109"/>
                    </a:cxn>
                    <a:cxn ang="0">
                      <a:pos x="114" y="105"/>
                    </a:cxn>
                    <a:cxn ang="0">
                      <a:pos x="129" y="99"/>
                    </a:cxn>
                    <a:cxn ang="0">
                      <a:pos x="147" y="93"/>
                    </a:cxn>
                    <a:cxn ang="0">
                      <a:pos x="163" y="85"/>
                    </a:cxn>
                    <a:cxn ang="0">
                      <a:pos x="182" y="76"/>
                    </a:cxn>
                    <a:cxn ang="0">
                      <a:pos x="200" y="67"/>
                    </a:cxn>
                    <a:cxn ang="0">
                      <a:pos x="220" y="55"/>
                    </a:cxn>
                    <a:cxn ang="0">
                      <a:pos x="214" y="43"/>
                    </a:cxn>
                    <a:cxn ang="0">
                      <a:pos x="209" y="30"/>
                    </a:cxn>
                    <a:cxn ang="0">
                      <a:pos x="205" y="15"/>
                    </a:cxn>
                    <a:cxn ang="0">
                      <a:pos x="202" y="0"/>
                    </a:cxn>
                    <a:cxn ang="0">
                      <a:pos x="194" y="8"/>
                    </a:cxn>
                    <a:cxn ang="0">
                      <a:pos x="186" y="15"/>
                    </a:cxn>
                    <a:cxn ang="0">
                      <a:pos x="177" y="25"/>
                    </a:cxn>
                    <a:cxn ang="0">
                      <a:pos x="169" y="33"/>
                    </a:cxn>
                    <a:cxn ang="0">
                      <a:pos x="159" y="40"/>
                    </a:cxn>
                    <a:cxn ang="0">
                      <a:pos x="148" y="48"/>
                    </a:cxn>
                    <a:cxn ang="0">
                      <a:pos x="136" y="55"/>
                    </a:cxn>
                    <a:cxn ang="0">
                      <a:pos x="124" y="63"/>
                    </a:cxn>
                    <a:cxn ang="0">
                      <a:pos x="112" y="69"/>
                    </a:cxn>
                    <a:cxn ang="0">
                      <a:pos x="97" y="76"/>
                    </a:cxn>
                    <a:cxn ang="0">
                      <a:pos x="83" y="81"/>
                    </a:cxn>
                    <a:cxn ang="0">
                      <a:pos x="68" y="86"/>
                    </a:cxn>
                    <a:cxn ang="0">
                      <a:pos x="52" y="92"/>
                    </a:cxn>
                    <a:cxn ang="0">
                      <a:pos x="36" y="96"/>
                    </a:cxn>
                    <a:cxn ang="0">
                      <a:pos x="18" y="98"/>
                    </a:cxn>
                    <a:cxn ang="0">
                      <a:pos x="0" y="101"/>
                    </a:cxn>
                  </a:cxnLst>
                  <a:rect l="0" t="0" r="r" b="b"/>
                  <a:pathLst>
                    <a:path w="220" h="123">
                      <a:moveTo>
                        <a:pt x="0" y="101"/>
                      </a:moveTo>
                      <a:lnTo>
                        <a:pt x="1" y="103"/>
                      </a:lnTo>
                      <a:lnTo>
                        <a:pt x="1" y="105"/>
                      </a:lnTo>
                      <a:lnTo>
                        <a:pt x="1" y="107"/>
                      </a:lnTo>
                      <a:lnTo>
                        <a:pt x="1" y="110"/>
                      </a:lnTo>
                      <a:lnTo>
                        <a:pt x="1" y="113"/>
                      </a:lnTo>
                      <a:lnTo>
                        <a:pt x="1" y="117"/>
                      </a:lnTo>
                      <a:lnTo>
                        <a:pt x="0" y="119"/>
                      </a:lnTo>
                      <a:lnTo>
                        <a:pt x="0" y="123"/>
                      </a:lnTo>
                      <a:lnTo>
                        <a:pt x="7" y="123"/>
                      </a:lnTo>
                      <a:lnTo>
                        <a:pt x="16" y="123"/>
                      </a:lnTo>
                      <a:lnTo>
                        <a:pt x="25" y="123"/>
                      </a:lnTo>
                      <a:lnTo>
                        <a:pt x="36" y="122"/>
                      </a:lnTo>
                      <a:lnTo>
                        <a:pt x="47" y="121"/>
                      </a:lnTo>
                      <a:lnTo>
                        <a:pt x="58" y="119"/>
                      </a:lnTo>
                      <a:lnTo>
                        <a:pt x="71" y="117"/>
                      </a:lnTo>
                      <a:lnTo>
                        <a:pt x="84" y="113"/>
                      </a:lnTo>
                      <a:lnTo>
                        <a:pt x="98" y="109"/>
                      </a:lnTo>
                      <a:lnTo>
                        <a:pt x="114" y="105"/>
                      </a:lnTo>
                      <a:lnTo>
                        <a:pt x="129" y="99"/>
                      </a:lnTo>
                      <a:lnTo>
                        <a:pt x="147" y="93"/>
                      </a:lnTo>
                      <a:lnTo>
                        <a:pt x="163" y="85"/>
                      </a:lnTo>
                      <a:lnTo>
                        <a:pt x="182" y="76"/>
                      </a:lnTo>
                      <a:lnTo>
                        <a:pt x="200" y="67"/>
                      </a:lnTo>
                      <a:lnTo>
                        <a:pt x="220" y="55"/>
                      </a:lnTo>
                      <a:lnTo>
                        <a:pt x="214" y="43"/>
                      </a:lnTo>
                      <a:lnTo>
                        <a:pt x="209" y="30"/>
                      </a:lnTo>
                      <a:lnTo>
                        <a:pt x="205" y="15"/>
                      </a:lnTo>
                      <a:lnTo>
                        <a:pt x="202" y="0"/>
                      </a:lnTo>
                      <a:lnTo>
                        <a:pt x="194" y="8"/>
                      </a:lnTo>
                      <a:lnTo>
                        <a:pt x="186" y="15"/>
                      </a:lnTo>
                      <a:lnTo>
                        <a:pt x="177" y="25"/>
                      </a:lnTo>
                      <a:lnTo>
                        <a:pt x="169" y="33"/>
                      </a:lnTo>
                      <a:lnTo>
                        <a:pt x="159" y="40"/>
                      </a:lnTo>
                      <a:lnTo>
                        <a:pt x="148" y="48"/>
                      </a:lnTo>
                      <a:lnTo>
                        <a:pt x="136" y="55"/>
                      </a:lnTo>
                      <a:lnTo>
                        <a:pt x="124" y="63"/>
                      </a:lnTo>
                      <a:lnTo>
                        <a:pt x="112" y="69"/>
                      </a:lnTo>
                      <a:lnTo>
                        <a:pt x="97" y="76"/>
                      </a:lnTo>
                      <a:lnTo>
                        <a:pt x="83" y="81"/>
                      </a:lnTo>
                      <a:lnTo>
                        <a:pt x="68" y="86"/>
                      </a:lnTo>
                      <a:lnTo>
                        <a:pt x="52" y="92"/>
                      </a:lnTo>
                      <a:lnTo>
                        <a:pt x="36" y="96"/>
                      </a:lnTo>
                      <a:lnTo>
                        <a:pt x="18" y="98"/>
                      </a:lnTo>
                      <a:lnTo>
                        <a:pt x="0" y="101"/>
                      </a:lnTo>
                      <a:close/>
                    </a:path>
                  </a:pathLst>
                </a:custGeom>
                <a:solidFill>
                  <a:srgbClr val="BFDD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CA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796" name="Freeform 52"/>
                <p:cNvSpPr>
                  <a:spLocks/>
                </p:cNvSpPr>
                <p:nvPr/>
              </p:nvSpPr>
              <p:spPr bwMode="auto">
                <a:xfrm>
                  <a:off x="2953276" y="2581276"/>
                  <a:ext cx="47961" cy="93663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32" y="3"/>
                    </a:cxn>
                    <a:cxn ang="0">
                      <a:pos x="24" y="8"/>
                    </a:cxn>
                    <a:cxn ang="0">
                      <a:pos x="18" y="16"/>
                    </a:cxn>
                    <a:cxn ang="0">
                      <a:pos x="12" y="27"/>
                    </a:cxn>
                    <a:cxn ang="0">
                      <a:pos x="7" y="40"/>
                    </a:cxn>
                    <a:cxn ang="0">
                      <a:pos x="3" y="54"/>
                    </a:cxn>
                    <a:cxn ang="0">
                      <a:pos x="1" y="70"/>
                    </a:cxn>
                    <a:cxn ang="0">
                      <a:pos x="0" y="87"/>
                    </a:cxn>
                    <a:cxn ang="0">
                      <a:pos x="1" y="104"/>
                    </a:cxn>
                    <a:cxn ang="0">
                      <a:pos x="3" y="120"/>
                    </a:cxn>
                    <a:cxn ang="0">
                      <a:pos x="7" y="134"/>
                    </a:cxn>
                    <a:cxn ang="0">
                      <a:pos x="11" y="148"/>
                    </a:cxn>
                    <a:cxn ang="0">
                      <a:pos x="18" y="158"/>
                    </a:cxn>
                    <a:cxn ang="0">
                      <a:pos x="24" y="167"/>
                    </a:cxn>
                    <a:cxn ang="0">
                      <a:pos x="31" y="173"/>
                    </a:cxn>
                    <a:cxn ang="0">
                      <a:pos x="39" y="175"/>
                    </a:cxn>
                    <a:cxn ang="0">
                      <a:pos x="45" y="171"/>
                    </a:cxn>
                    <a:cxn ang="0">
                      <a:pos x="51" y="165"/>
                    </a:cxn>
                    <a:cxn ang="0">
                      <a:pos x="56" y="157"/>
                    </a:cxn>
                    <a:cxn ang="0">
                      <a:pos x="62" y="146"/>
                    </a:cxn>
                    <a:cxn ang="0">
                      <a:pos x="65" y="133"/>
                    </a:cxn>
                    <a:cxn ang="0">
                      <a:pos x="68" y="120"/>
                    </a:cxn>
                    <a:cxn ang="0">
                      <a:pos x="70" y="104"/>
                    </a:cxn>
                    <a:cxn ang="0">
                      <a:pos x="71" y="87"/>
                    </a:cxn>
                    <a:cxn ang="0">
                      <a:pos x="69" y="56"/>
                    </a:cxn>
                    <a:cxn ang="0">
                      <a:pos x="62" y="29"/>
                    </a:cxn>
                    <a:cxn ang="0">
                      <a:pos x="52" y="11"/>
                    </a:cxn>
                    <a:cxn ang="0">
                      <a:pos x="40" y="0"/>
                    </a:cxn>
                  </a:cxnLst>
                  <a:rect l="0" t="0" r="r" b="b"/>
                  <a:pathLst>
                    <a:path w="71" h="175">
                      <a:moveTo>
                        <a:pt x="40" y="0"/>
                      </a:moveTo>
                      <a:lnTo>
                        <a:pt x="32" y="3"/>
                      </a:lnTo>
                      <a:lnTo>
                        <a:pt x="24" y="8"/>
                      </a:lnTo>
                      <a:lnTo>
                        <a:pt x="18" y="16"/>
                      </a:lnTo>
                      <a:lnTo>
                        <a:pt x="12" y="27"/>
                      </a:lnTo>
                      <a:lnTo>
                        <a:pt x="7" y="40"/>
                      </a:lnTo>
                      <a:lnTo>
                        <a:pt x="3" y="54"/>
                      </a:lnTo>
                      <a:lnTo>
                        <a:pt x="1" y="70"/>
                      </a:lnTo>
                      <a:lnTo>
                        <a:pt x="0" y="87"/>
                      </a:lnTo>
                      <a:lnTo>
                        <a:pt x="1" y="104"/>
                      </a:lnTo>
                      <a:lnTo>
                        <a:pt x="3" y="120"/>
                      </a:lnTo>
                      <a:lnTo>
                        <a:pt x="7" y="134"/>
                      </a:lnTo>
                      <a:lnTo>
                        <a:pt x="11" y="148"/>
                      </a:lnTo>
                      <a:lnTo>
                        <a:pt x="18" y="158"/>
                      </a:lnTo>
                      <a:lnTo>
                        <a:pt x="24" y="167"/>
                      </a:lnTo>
                      <a:lnTo>
                        <a:pt x="31" y="173"/>
                      </a:lnTo>
                      <a:lnTo>
                        <a:pt x="39" y="175"/>
                      </a:lnTo>
                      <a:lnTo>
                        <a:pt x="45" y="171"/>
                      </a:lnTo>
                      <a:lnTo>
                        <a:pt x="51" y="165"/>
                      </a:lnTo>
                      <a:lnTo>
                        <a:pt x="56" y="157"/>
                      </a:lnTo>
                      <a:lnTo>
                        <a:pt x="62" y="146"/>
                      </a:lnTo>
                      <a:lnTo>
                        <a:pt x="65" y="133"/>
                      </a:lnTo>
                      <a:lnTo>
                        <a:pt x="68" y="120"/>
                      </a:lnTo>
                      <a:lnTo>
                        <a:pt x="70" y="104"/>
                      </a:lnTo>
                      <a:lnTo>
                        <a:pt x="71" y="87"/>
                      </a:lnTo>
                      <a:lnTo>
                        <a:pt x="69" y="56"/>
                      </a:lnTo>
                      <a:lnTo>
                        <a:pt x="62" y="29"/>
                      </a:lnTo>
                      <a:lnTo>
                        <a:pt x="52" y="11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BFDD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CA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797" name="Freeform 53"/>
                <p:cNvSpPr>
                  <a:spLocks/>
                </p:cNvSpPr>
                <p:nvPr/>
              </p:nvSpPr>
              <p:spPr bwMode="auto">
                <a:xfrm>
                  <a:off x="2923129" y="2581276"/>
                  <a:ext cx="36999" cy="93663"/>
                </a:xfrm>
                <a:custGeom>
                  <a:avLst/>
                  <a:gdLst/>
                  <a:ahLst/>
                  <a:cxnLst>
                    <a:cxn ang="0">
                      <a:pos x="53" y="0"/>
                    </a:cxn>
                    <a:cxn ang="0">
                      <a:pos x="40" y="0"/>
                    </a:cxn>
                    <a:cxn ang="0">
                      <a:pos x="35" y="1"/>
                    </a:cxn>
                    <a:cxn ang="0">
                      <a:pos x="31" y="2"/>
                    </a:cxn>
                    <a:cxn ang="0">
                      <a:pos x="27" y="6"/>
                    </a:cxn>
                    <a:cxn ang="0">
                      <a:pos x="22" y="10"/>
                    </a:cxn>
                    <a:cxn ang="0">
                      <a:pos x="18" y="17"/>
                    </a:cxn>
                    <a:cxn ang="0">
                      <a:pos x="14" y="23"/>
                    </a:cxn>
                    <a:cxn ang="0">
                      <a:pos x="10" y="31"/>
                    </a:cxn>
                    <a:cxn ang="0">
                      <a:pos x="7" y="41"/>
                    </a:cxn>
                    <a:cxn ang="0">
                      <a:pos x="4" y="51"/>
                    </a:cxn>
                    <a:cxn ang="0">
                      <a:pos x="3" y="63"/>
                    </a:cxn>
                    <a:cxn ang="0">
                      <a:pos x="0" y="76"/>
                    </a:cxn>
                    <a:cxn ang="0">
                      <a:pos x="0" y="89"/>
                    </a:cxn>
                    <a:cxn ang="0">
                      <a:pos x="0" y="90"/>
                    </a:cxn>
                    <a:cxn ang="0">
                      <a:pos x="0" y="92"/>
                    </a:cxn>
                    <a:cxn ang="0">
                      <a:pos x="0" y="94"/>
                    </a:cxn>
                    <a:cxn ang="0">
                      <a:pos x="0" y="96"/>
                    </a:cxn>
                    <a:cxn ang="0">
                      <a:pos x="3" y="117"/>
                    </a:cxn>
                    <a:cxn ang="0">
                      <a:pos x="7" y="135"/>
                    </a:cxn>
                    <a:cxn ang="0">
                      <a:pos x="12" y="151"/>
                    </a:cxn>
                    <a:cxn ang="0">
                      <a:pos x="19" y="164"/>
                    </a:cxn>
                    <a:cxn ang="0">
                      <a:pos x="23" y="169"/>
                    </a:cxn>
                    <a:cxn ang="0">
                      <a:pos x="29" y="173"/>
                    </a:cxn>
                    <a:cxn ang="0">
                      <a:pos x="33" y="177"/>
                    </a:cxn>
                    <a:cxn ang="0">
                      <a:pos x="39" y="178"/>
                    </a:cxn>
                    <a:cxn ang="0">
                      <a:pos x="39" y="178"/>
                    </a:cxn>
                    <a:cxn ang="0">
                      <a:pos x="40" y="178"/>
                    </a:cxn>
                    <a:cxn ang="0">
                      <a:pos x="40" y="178"/>
                    </a:cxn>
                    <a:cxn ang="0">
                      <a:pos x="40" y="178"/>
                    </a:cxn>
                    <a:cxn ang="0">
                      <a:pos x="53" y="178"/>
                    </a:cxn>
                    <a:cxn ang="0">
                      <a:pos x="43" y="163"/>
                    </a:cxn>
                    <a:cxn ang="0">
                      <a:pos x="34" y="142"/>
                    </a:cxn>
                    <a:cxn ang="0">
                      <a:pos x="30" y="117"/>
                    </a:cxn>
                    <a:cxn ang="0">
                      <a:pos x="28" y="89"/>
                    </a:cxn>
                    <a:cxn ang="0">
                      <a:pos x="30" y="62"/>
                    </a:cxn>
                    <a:cxn ang="0">
                      <a:pos x="34" y="38"/>
                    </a:cxn>
                    <a:cxn ang="0">
                      <a:pos x="43" y="17"/>
                    </a:cxn>
                    <a:cxn ang="0">
                      <a:pos x="53" y="0"/>
                    </a:cxn>
                  </a:cxnLst>
                  <a:rect l="0" t="0" r="r" b="b"/>
                  <a:pathLst>
                    <a:path w="53" h="178">
                      <a:moveTo>
                        <a:pt x="53" y="0"/>
                      </a:moveTo>
                      <a:lnTo>
                        <a:pt x="40" y="0"/>
                      </a:lnTo>
                      <a:lnTo>
                        <a:pt x="35" y="1"/>
                      </a:lnTo>
                      <a:lnTo>
                        <a:pt x="31" y="2"/>
                      </a:lnTo>
                      <a:lnTo>
                        <a:pt x="27" y="6"/>
                      </a:lnTo>
                      <a:lnTo>
                        <a:pt x="22" y="10"/>
                      </a:lnTo>
                      <a:lnTo>
                        <a:pt x="18" y="17"/>
                      </a:lnTo>
                      <a:lnTo>
                        <a:pt x="14" y="23"/>
                      </a:lnTo>
                      <a:lnTo>
                        <a:pt x="10" y="31"/>
                      </a:lnTo>
                      <a:lnTo>
                        <a:pt x="7" y="41"/>
                      </a:lnTo>
                      <a:lnTo>
                        <a:pt x="4" y="51"/>
                      </a:lnTo>
                      <a:lnTo>
                        <a:pt x="3" y="63"/>
                      </a:lnTo>
                      <a:lnTo>
                        <a:pt x="0" y="76"/>
                      </a:lnTo>
                      <a:lnTo>
                        <a:pt x="0" y="89"/>
                      </a:lnTo>
                      <a:lnTo>
                        <a:pt x="0" y="90"/>
                      </a:lnTo>
                      <a:lnTo>
                        <a:pt x="0" y="92"/>
                      </a:lnTo>
                      <a:lnTo>
                        <a:pt x="0" y="94"/>
                      </a:lnTo>
                      <a:lnTo>
                        <a:pt x="0" y="96"/>
                      </a:lnTo>
                      <a:lnTo>
                        <a:pt x="3" y="117"/>
                      </a:lnTo>
                      <a:lnTo>
                        <a:pt x="7" y="135"/>
                      </a:lnTo>
                      <a:lnTo>
                        <a:pt x="12" y="151"/>
                      </a:lnTo>
                      <a:lnTo>
                        <a:pt x="19" y="164"/>
                      </a:lnTo>
                      <a:lnTo>
                        <a:pt x="23" y="169"/>
                      </a:lnTo>
                      <a:lnTo>
                        <a:pt x="29" y="173"/>
                      </a:lnTo>
                      <a:lnTo>
                        <a:pt x="33" y="177"/>
                      </a:lnTo>
                      <a:lnTo>
                        <a:pt x="39" y="178"/>
                      </a:lnTo>
                      <a:lnTo>
                        <a:pt x="39" y="178"/>
                      </a:lnTo>
                      <a:lnTo>
                        <a:pt x="40" y="178"/>
                      </a:lnTo>
                      <a:lnTo>
                        <a:pt x="40" y="178"/>
                      </a:lnTo>
                      <a:lnTo>
                        <a:pt x="40" y="178"/>
                      </a:lnTo>
                      <a:lnTo>
                        <a:pt x="53" y="178"/>
                      </a:lnTo>
                      <a:lnTo>
                        <a:pt x="43" y="163"/>
                      </a:lnTo>
                      <a:lnTo>
                        <a:pt x="34" y="142"/>
                      </a:lnTo>
                      <a:lnTo>
                        <a:pt x="30" y="117"/>
                      </a:lnTo>
                      <a:lnTo>
                        <a:pt x="28" y="89"/>
                      </a:lnTo>
                      <a:lnTo>
                        <a:pt x="30" y="62"/>
                      </a:lnTo>
                      <a:lnTo>
                        <a:pt x="34" y="38"/>
                      </a:lnTo>
                      <a:lnTo>
                        <a:pt x="43" y="17"/>
                      </a:lnTo>
                      <a:lnTo>
                        <a:pt x="53" y="0"/>
                      </a:lnTo>
                      <a:close/>
                    </a:path>
                  </a:pathLst>
                </a:custGeom>
                <a:solidFill>
                  <a:srgbClr val="BFDD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CA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798" name="Freeform 54"/>
                <p:cNvSpPr>
                  <a:spLocks/>
                </p:cNvSpPr>
                <p:nvPr/>
              </p:nvSpPr>
              <p:spPr bwMode="auto">
                <a:xfrm>
                  <a:off x="2565474" y="2530476"/>
                  <a:ext cx="106885" cy="44450"/>
                </a:xfrm>
                <a:custGeom>
                  <a:avLst/>
                  <a:gdLst/>
                  <a:ahLst/>
                  <a:cxnLst>
                    <a:cxn ang="0">
                      <a:pos x="83" y="0"/>
                    </a:cxn>
                    <a:cxn ang="0">
                      <a:pos x="87" y="1"/>
                    </a:cxn>
                    <a:cxn ang="0">
                      <a:pos x="94" y="5"/>
                    </a:cxn>
                    <a:cxn ang="0">
                      <a:pos x="104" y="9"/>
                    </a:cxn>
                    <a:cxn ang="0">
                      <a:pos x="114" y="14"/>
                    </a:cxn>
                    <a:cxn ang="0">
                      <a:pos x="124" y="20"/>
                    </a:cxn>
                    <a:cxn ang="0">
                      <a:pos x="133" y="24"/>
                    </a:cxn>
                    <a:cxn ang="0">
                      <a:pos x="139" y="26"/>
                    </a:cxn>
                    <a:cxn ang="0">
                      <a:pos x="142" y="28"/>
                    </a:cxn>
                    <a:cxn ang="0">
                      <a:pos x="144" y="30"/>
                    </a:cxn>
                    <a:cxn ang="0">
                      <a:pos x="149" y="35"/>
                    </a:cxn>
                    <a:cxn ang="0">
                      <a:pos x="154" y="46"/>
                    </a:cxn>
                    <a:cxn ang="0">
                      <a:pos x="156" y="62"/>
                    </a:cxn>
                    <a:cxn ang="0">
                      <a:pos x="156" y="63"/>
                    </a:cxn>
                    <a:cxn ang="0">
                      <a:pos x="156" y="68"/>
                    </a:cxn>
                    <a:cxn ang="0">
                      <a:pos x="156" y="76"/>
                    </a:cxn>
                    <a:cxn ang="0">
                      <a:pos x="156" y="84"/>
                    </a:cxn>
                    <a:cxn ang="0">
                      <a:pos x="130" y="72"/>
                    </a:cxn>
                    <a:cxn ang="0">
                      <a:pos x="104" y="64"/>
                    </a:cxn>
                    <a:cxn ang="0">
                      <a:pos x="82" y="62"/>
                    </a:cxn>
                    <a:cxn ang="0">
                      <a:pos x="62" y="62"/>
                    </a:cxn>
                    <a:cxn ang="0">
                      <a:pos x="43" y="64"/>
                    </a:cxn>
                    <a:cxn ang="0">
                      <a:pos x="25" y="70"/>
                    </a:cxn>
                    <a:cxn ang="0">
                      <a:pos x="12" y="75"/>
                    </a:cxn>
                    <a:cxn ang="0">
                      <a:pos x="0" y="81"/>
                    </a:cxn>
                    <a:cxn ang="0">
                      <a:pos x="0" y="73"/>
                    </a:cxn>
                    <a:cxn ang="0">
                      <a:pos x="0" y="67"/>
                    </a:cxn>
                    <a:cxn ang="0">
                      <a:pos x="0" y="62"/>
                    </a:cxn>
                    <a:cxn ang="0">
                      <a:pos x="0" y="60"/>
                    </a:cxn>
                    <a:cxn ang="0">
                      <a:pos x="0" y="60"/>
                    </a:cxn>
                    <a:cxn ang="0">
                      <a:pos x="0" y="59"/>
                    </a:cxn>
                    <a:cxn ang="0">
                      <a:pos x="0" y="59"/>
                    </a:cxn>
                    <a:cxn ang="0">
                      <a:pos x="0" y="59"/>
                    </a:cxn>
                    <a:cxn ang="0">
                      <a:pos x="0" y="59"/>
                    </a:cxn>
                    <a:cxn ang="0">
                      <a:pos x="0" y="58"/>
                    </a:cxn>
                    <a:cxn ang="0">
                      <a:pos x="0" y="58"/>
                    </a:cxn>
                    <a:cxn ang="0">
                      <a:pos x="0" y="56"/>
                    </a:cxn>
                    <a:cxn ang="0">
                      <a:pos x="0" y="49"/>
                    </a:cxn>
                    <a:cxn ang="0">
                      <a:pos x="2" y="39"/>
                    </a:cxn>
                    <a:cxn ang="0">
                      <a:pos x="7" y="28"/>
                    </a:cxn>
                    <a:cxn ang="0">
                      <a:pos x="15" y="18"/>
                    </a:cxn>
                    <a:cxn ang="0">
                      <a:pos x="18" y="16"/>
                    </a:cxn>
                    <a:cxn ang="0">
                      <a:pos x="24" y="10"/>
                    </a:cxn>
                    <a:cxn ang="0">
                      <a:pos x="31" y="5"/>
                    </a:cxn>
                    <a:cxn ang="0">
                      <a:pos x="37" y="0"/>
                    </a:cxn>
                    <a:cxn ang="0">
                      <a:pos x="41" y="0"/>
                    </a:cxn>
                    <a:cxn ang="0">
                      <a:pos x="47" y="0"/>
                    </a:cxn>
                    <a:cxn ang="0">
                      <a:pos x="54" y="0"/>
                    </a:cxn>
                    <a:cxn ang="0">
                      <a:pos x="62" y="0"/>
                    </a:cxn>
                    <a:cxn ang="0">
                      <a:pos x="69" y="0"/>
                    </a:cxn>
                    <a:cxn ang="0">
                      <a:pos x="76" y="0"/>
                    </a:cxn>
                    <a:cxn ang="0">
                      <a:pos x="81" y="0"/>
                    </a:cxn>
                    <a:cxn ang="0">
                      <a:pos x="83" y="0"/>
                    </a:cxn>
                  </a:cxnLst>
                  <a:rect l="0" t="0" r="r" b="b"/>
                  <a:pathLst>
                    <a:path w="156" h="84">
                      <a:moveTo>
                        <a:pt x="83" y="0"/>
                      </a:moveTo>
                      <a:lnTo>
                        <a:pt x="87" y="1"/>
                      </a:lnTo>
                      <a:lnTo>
                        <a:pt x="94" y="5"/>
                      </a:lnTo>
                      <a:lnTo>
                        <a:pt x="104" y="9"/>
                      </a:lnTo>
                      <a:lnTo>
                        <a:pt x="114" y="14"/>
                      </a:lnTo>
                      <a:lnTo>
                        <a:pt x="124" y="20"/>
                      </a:lnTo>
                      <a:lnTo>
                        <a:pt x="133" y="24"/>
                      </a:lnTo>
                      <a:lnTo>
                        <a:pt x="139" y="26"/>
                      </a:lnTo>
                      <a:lnTo>
                        <a:pt x="142" y="28"/>
                      </a:lnTo>
                      <a:lnTo>
                        <a:pt x="144" y="30"/>
                      </a:lnTo>
                      <a:lnTo>
                        <a:pt x="149" y="35"/>
                      </a:lnTo>
                      <a:lnTo>
                        <a:pt x="154" y="46"/>
                      </a:lnTo>
                      <a:lnTo>
                        <a:pt x="156" y="62"/>
                      </a:lnTo>
                      <a:lnTo>
                        <a:pt x="156" y="63"/>
                      </a:lnTo>
                      <a:lnTo>
                        <a:pt x="156" y="68"/>
                      </a:lnTo>
                      <a:lnTo>
                        <a:pt x="156" y="76"/>
                      </a:lnTo>
                      <a:lnTo>
                        <a:pt x="156" y="84"/>
                      </a:lnTo>
                      <a:lnTo>
                        <a:pt x="130" y="72"/>
                      </a:lnTo>
                      <a:lnTo>
                        <a:pt x="104" y="64"/>
                      </a:lnTo>
                      <a:lnTo>
                        <a:pt x="82" y="62"/>
                      </a:lnTo>
                      <a:lnTo>
                        <a:pt x="62" y="62"/>
                      </a:lnTo>
                      <a:lnTo>
                        <a:pt x="43" y="64"/>
                      </a:lnTo>
                      <a:lnTo>
                        <a:pt x="25" y="70"/>
                      </a:lnTo>
                      <a:lnTo>
                        <a:pt x="12" y="75"/>
                      </a:lnTo>
                      <a:lnTo>
                        <a:pt x="0" y="81"/>
                      </a:lnTo>
                      <a:lnTo>
                        <a:pt x="0" y="73"/>
                      </a:lnTo>
                      <a:lnTo>
                        <a:pt x="0" y="67"/>
                      </a:lnTo>
                      <a:lnTo>
                        <a:pt x="0" y="62"/>
                      </a:lnTo>
                      <a:lnTo>
                        <a:pt x="0" y="60"/>
                      </a:lnTo>
                      <a:lnTo>
                        <a:pt x="0" y="60"/>
                      </a:lnTo>
                      <a:lnTo>
                        <a:pt x="0" y="59"/>
                      </a:lnTo>
                      <a:lnTo>
                        <a:pt x="0" y="59"/>
                      </a:lnTo>
                      <a:lnTo>
                        <a:pt x="0" y="59"/>
                      </a:lnTo>
                      <a:lnTo>
                        <a:pt x="0" y="59"/>
                      </a:lnTo>
                      <a:lnTo>
                        <a:pt x="0" y="58"/>
                      </a:lnTo>
                      <a:lnTo>
                        <a:pt x="0" y="58"/>
                      </a:lnTo>
                      <a:lnTo>
                        <a:pt x="0" y="56"/>
                      </a:lnTo>
                      <a:lnTo>
                        <a:pt x="0" y="49"/>
                      </a:lnTo>
                      <a:lnTo>
                        <a:pt x="2" y="39"/>
                      </a:lnTo>
                      <a:lnTo>
                        <a:pt x="7" y="28"/>
                      </a:lnTo>
                      <a:lnTo>
                        <a:pt x="15" y="18"/>
                      </a:lnTo>
                      <a:lnTo>
                        <a:pt x="18" y="16"/>
                      </a:lnTo>
                      <a:lnTo>
                        <a:pt x="24" y="10"/>
                      </a:lnTo>
                      <a:lnTo>
                        <a:pt x="31" y="5"/>
                      </a:lnTo>
                      <a:lnTo>
                        <a:pt x="37" y="0"/>
                      </a:lnTo>
                      <a:lnTo>
                        <a:pt x="41" y="0"/>
                      </a:lnTo>
                      <a:lnTo>
                        <a:pt x="47" y="0"/>
                      </a:lnTo>
                      <a:lnTo>
                        <a:pt x="54" y="0"/>
                      </a:lnTo>
                      <a:lnTo>
                        <a:pt x="62" y="0"/>
                      </a:lnTo>
                      <a:lnTo>
                        <a:pt x="69" y="0"/>
                      </a:lnTo>
                      <a:lnTo>
                        <a:pt x="76" y="0"/>
                      </a:lnTo>
                      <a:lnTo>
                        <a:pt x="81" y="0"/>
                      </a:lnTo>
                      <a:lnTo>
                        <a:pt x="83" y="0"/>
                      </a:lnTo>
                      <a:close/>
                    </a:path>
                  </a:pathLst>
                </a:custGeom>
                <a:solidFill>
                  <a:srgbClr val="3F9E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CA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799" name="Freeform 55"/>
                <p:cNvSpPr>
                  <a:spLocks noEditPoints="1"/>
                </p:cNvSpPr>
                <p:nvPr/>
              </p:nvSpPr>
              <p:spPr bwMode="auto">
                <a:xfrm>
                  <a:off x="2550401" y="2312988"/>
                  <a:ext cx="467281" cy="425450"/>
                </a:xfrm>
                <a:custGeom>
                  <a:avLst/>
                  <a:gdLst/>
                  <a:ahLst/>
                  <a:cxnLst>
                    <a:cxn ang="0">
                      <a:pos x="634" y="445"/>
                    </a:cxn>
                    <a:cxn ang="0">
                      <a:pos x="615" y="180"/>
                    </a:cxn>
                    <a:cxn ang="0">
                      <a:pos x="458" y="12"/>
                    </a:cxn>
                    <a:cxn ang="0">
                      <a:pos x="123" y="61"/>
                    </a:cxn>
                    <a:cxn ang="0">
                      <a:pos x="52" y="239"/>
                    </a:cxn>
                    <a:cxn ang="0">
                      <a:pos x="0" y="461"/>
                    </a:cxn>
                    <a:cxn ang="0">
                      <a:pos x="13" y="529"/>
                    </a:cxn>
                    <a:cxn ang="0">
                      <a:pos x="119" y="501"/>
                    </a:cxn>
                    <a:cxn ang="0">
                      <a:pos x="201" y="523"/>
                    </a:cxn>
                    <a:cxn ang="0">
                      <a:pos x="171" y="410"/>
                    </a:cxn>
                    <a:cxn ang="0">
                      <a:pos x="112" y="382"/>
                    </a:cxn>
                    <a:cxn ang="0">
                      <a:pos x="131" y="147"/>
                    </a:cxn>
                    <a:cxn ang="0">
                      <a:pos x="461" y="57"/>
                    </a:cxn>
                    <a:cxn ang="0">
                      <a:pos x="557" y="208"/>
                    </a:cxn>
                    <a:cxn ang="0">
                      <a:pos x="560" y="394"/>
                    </a:cxn>
                    <a:cxn ang="0">
                      <a:pos x="446" y="518"/>
                    </a:cxn>
                    <a:cxn ang="0">
                      <a:pos x="415" y="677"/>
                    </a:cxn>
                    <a:cxn ang="0">
                      <a:pos x="301" y="688"/>
                    </a:cxn>
                    <a:cxn ang="0">
                      <a:pos x="218" y="673"/>
                    </a:cxn>
                    <a:cxn ang="0">
                      <a:pos x="178" y="763"/>
                    </a:cxn>
                    <a:cxn ang="0">
                      <a:pos x="267" y="803"/>
                    </a:cxn>
                    <a:cxn ang="0">
                      <a:pos x="337" y="778"/>
                    </a:cxn>
                    <a:cxn ang="0">
                      <a:pos x="492" y="769"/>
                    </a:cxn>
                    <a:cxn ang="0">
                      <a:pos x="590" y="791"/>
                    </a:cxn>
                    <a:cxn ang="0">
                      <a:pos x="678" y="641"/>
                    </a:cxn>
                    <a:cxn ang="0">
                      <a:pos x="167" y="440"/>
                    </a:cxn>
                    <a:cxn ang="0">
                      <a:pos x="153" y="482"/>
                    </a:cxn>
                    <a:cxn ang="0">
                      <a:pos x="23" y="483"/>
                    </a:cxn>
                    <a:cxn ang="0">
                      <a:pos x="23" y="469"/>
                    </a:cxn>
                    <a:cxn ang="0">
                      <a:pos x="41" y="426"/>
                    </a:cxn>
                    <a:cxn ang="0">
                      <a:pos x="92" y="410"/>
                    </a:cxn>
                    <a:cxn ang="0">
                      <a:pos x="147" y="430"/>
                    </a:cxn>
                    <a:cxn ang="0">
                      <a:pos x="282" y="770"/>
                    </a:cxn>
                    <a:cxn ang="0">
                      <a:pos x="248" y="780"/>
                    </a:cxn>
                    <a:cxn ang="0">
                      <a:pos x="194" y="737"/>
                    </a:cxn>
                    <a:cxn ang="0">
                      <a:pos x="248" y="694"/>
                    </a:cxn>
                    <a:cxn ang="0">
                      <a:pos x="281" y="703"/>
                    </a:cxn>
                    <a:cxn ang="0">
                      <a:pos x="303" y="737"/>
                    </a:cxn>
                    <a:cxn ang="0">
                      <a:pos x="579" y="544"/>
                    </a:cxn>
                    <a:cxn ang="0">
                      <a:pos x="585" y="684"/>
                    </a:cxn>
                    <a:cxn ang="0">
                      <a:pos x="557" y="657"/>
                    </a:cxn>
                    <a:cxn ang="0">
                      <a:pos x="545" y="582"/>
                    </a:cxn>
                    <a:cxn ang="0">
                      <a:pos x="572" y="512"/>
                    </a:cxn>
                    <a:cxn ang="0">
                      <a:pos x="564" y="431"/>
                    </a:cxn>
                    <a:cxn ang="0">
                      <a:pos x="523" y="573"/>
                    </a:cxn>
                    <a:cxn ang="0">
                      <a:pos x="478" y="637"/>
                    </a:cxn>
                    <a:cxn ang="0">
                      <a:pos x="481" y="503"/>
                    </a:cxn>
                    <a:cxn ang="0">
                      <a:pos x="416" y="737"/>
                    </a:cxn>
                    <a:cxn ang="0">
                      <a:pos x="324" y="744"/>
                    </a:cxn>
                    <a:cxn ang="0">
                      <a:pos x="359" y="723"/>
                    </a:cxn>
                    <a:cxn ang="0">
                      <a:pos x="462" y="681"/>
                    </a:cxn>
                    <a:cxn ang="0">
                      <a:pos x="514" y="638"/>
                    </a:cxn>
                    <a:cxn ang="0">
                      <a:pos x="529" y="690"/>
                    </a:cxn>
                    <a:cxn ang="0">
                      <a:pos x="475" y="716"/>
                    </a:cxn>
                    <a:cxn ang="0">
                      <a:pos x="521" y="750"/>
                    </a:cxn>
                    <a:cxn ang="0">
                      <a:pos x="538" y="715"/>
                    </a:cxn>
                    <a:cxn ang="0">
                      <a:pos x="619" y="712"/>
                    </a:cxn>
                    <a:cxn ang="0">
                      <a:pos x="555" y="763"/>
                    </a:cxn>
                    <a:cxn ang="0">
                      <a:pos x="606" y="666"/>
                    </a:cxn>
                    <a:cxn ang="0">
                      <a:pos x="595" y="548"/>
                    </a:cxn>
                    <a:cxn ang="0">
                      <a:pos x="630" y="510"/>
                    </a:cxn>
                    <a:cxn ang="0">
                      <a:pos x="642" y="667"/>
                    </a:cxn>
                  </a:cxnLst>
                  <a:rect l="0" t="0" r="r" b="b"/>
                  <a:pathLst>
                    <a:path w="683" h="805">
                      <a:moveTo>
                        <a:pt x="663" y="510"/>
                      </a:moveTo>
                      <a:lnTo>
                        <a:pt x="659" y="499"/>
                      </a:lnTo>
                      <a:lnTo>
                        <a:pt x="656" y="490"/>
                      </a:lnTo>
                      <a:lnTo>
                        <a:pt x="653" y="480"/>
                      </a:lnTo>
                      <a:lnTo>
                        <a:pt x="649" y="470"/>
                      </a:lnTo>
                      <a:lnTo>
                        <a:pt x="644" y="462"/>
                      </a:lnTo>
                      <a:lnTo>
                        <a:pt x="639" y="453"/>
                      </a:lnTo>
                      <a:lnTo>
                        <a:pt x="634" y="445"/>
                      </a:lnTo>
                      <a:lnTo>
                        <a:pt x="629" y="439"/>
                      </a:lnTo>
                      <a:lnTo>
                        <a:pt x="629" y="264"/>
                      </a:lnTo>
                      <a:lnTo>
                        <a:pt x="629" y="260"/>
                      </a:lnTo>
                      <a:lnTo>
                        <a:pt x="628" y="252"/>
                      </a:lnTo>
                      <a:lnTo>
                        <a:pt x="627" y="239"/>
                      </a:lnTo>
                      <a:lnTo>
                        <a:pt x="624" y="222"/>
                      </a:lnTo>
                      <a:lnTo>
                        <a:pt x="621" y="201"/>
                      </a:lnTo>
                      <a:lnTo>
                        <a:pt x="615" y="180"/>
                      </a:lnTo>
                      <a:lnTo>
                        <a:pt x="607" y="155"/>
                      </a:lnTo>
                      <a:lnTo>
                        <a:pt x="596" y="131"/>
                      </a:lnTo>
                      <a:lnTo>
                        <a:pt x="583" y="107"/>
                      </a:lnTo>
                      <a:lnTo>
                        <a:pt x="565" y="83"/>
                      </a:lnTo>
                      <a:lnTo>
                        <a:pt x="545" y="61"/>
                      </a:lnTo>
                      <a:lnTo>
                        <a:pt x="520" y="41"/>
                      </a:lnTo>
                      <a:lnTo>
                        <a:pt x="492" y="24"/>
                      </a:lnTo>
                      <a:lnTo>
                        <a:pt x="458" y="12"/>
                      </a:lnTo>
                      <a:lnTo>
                        <a:pt x="419" y="3"/>
                      </a:lnTo>
                      <a:lnTo>
                        <a:pt x="374" y="0"/>
                      </a:lnTo>
                      <a:lnTo>
                        <a:pt x="271" y="0"/>
                      </a:lnTo>
                      <a:lnTo>
                        <a:pt x="233" y="3"/>
                      </a:lnTo>
                      <a:lnTo>
                        <a:pt x="199" y="12"/>
                      </a:lnTo>
                      <a:lnTo>
                        <a:pt x="169" y="24"/>
                      </a:lnTo>
                      <a:lnTo>
                        <a:pt x="144" y="41"/>
                      </a:lnTo>
                      <a:lnTo>
                        <a:pt x="123" y="61"/>
                      </a:lnTo>
                      <a:lnTo>
                        <a:pt x="105" y="83"/>
                      </a:lnTo>
                      <a:lnTo>
                        <a:pt x="90" y="107"/>
                      </a:lnTo>
                      <a:lnTo>
                        <a:pt x="78" y="131"/>
                      </a:lnTo>
                      <a:lnTo>
                        <a:pt x="69" y="155"/>
                      </a:lnTo>
                      <a:lnTo>
                        <a:pt x="61" y="180"/>
                      </a:lnTo>
                      <a:lnTo>
                        <a:pt x="57" y="201"/>
                      </a:lnTo>
                      <a:lnTo>
                        <a:pt x="54" y="222"/>
                      </a:lnTo>
                      <a:lnTo>
                        <a:pt x="52" y="239"/>
                      </a:lnTo>
                      <a:lnTo>
                        <a:pt x="51" y="252"/>
                      </a:lnTo>
                      <a:lnTo>
                        <a:pt x="49" y="260"/>
                      </a:lnTo>
                      <a:lnTo>
                        <a:pt x="49" y="264"/>
                      </a:lnTo>
                      <a:lnTo>
                        <a:pt x="49" y="385"/>
                      </a:lnTo>
                      <a:lnTo>
                        <a:pt x="25" y="406"/>
                      </a:lnTo>
                      <a:lnTo>
                        <a:pt x="10" y="424"/>
                      </a:lnTo>
                      <a:lnTo>
                        <a:pt x="3" y="444"/>
                      </a:lnTo>
                      <a:lnTo>
                        <a:pt x="0" y="461"/>
                      </a:lnTo>
                      <a:lnTo>
                        <a:pt x="0" y="470"/>
                      </a:lnTo>
                      <a:lnTo>
                        <a:pt x="0" y="515"/>
                      </a:lnTo>
                      <a:lnTo>
                        <a:pt x="1" y="519"/>
                      </a:lnTo>
                      <a:lnTo>
                        <a:pt x="2" y="523"/>
                      </a:lnTo>
                      <a:lnTo>
                        <a:pt x="4" y="526"/>
                      </a:lnTo>
                      <a:lnTo>
                        <a:pt x="7" y="528"/>
                      </a:lnTo>
                      <a:lnTo>
                        <a:pt x="10" y="529"/>
                      </a:lnTo>
                      <a:lnTo>
                        <a:pt x="13" y="529"/>
                      </a:lnTo>
                      <a:lnTo>
                        <a:pt x="17" y="528"/>
                      </a:lnTo>
                      <a:lnTo>
                        <a:pt x="19" y="527"/>
                      </a:lnTo>
                      <a:lnTo>
                        <a:pt x="23" y="523"/>
                      </a:lnTo>
                      <a:lnTo>
                        <a:pt x="33" y="516"/>
                      </a:lnTo>
                      <a:lnTo>
                        <a:pt x="47" y="510"/>
                      </a:lnTo>
                      <a:lnTo>
                        <a:pt x="67" y="502"/>
                      </a:lnTo>
                      <a:lnTo>
                        <a:pt x="91" y="499"/>
                      </a:lnTo>
                      <a:lnTo>
                        <a:pt x="119" y="501"/>
                      </a:lnTo>
                      <a:lnTo>
                        <a:pt x="150" y="510"/>
                      </a:lnTo>
                      <a:lnTo>
                        <a:pt x="185" y="528"/>
                      </a:lnTo>
                      <a:lnTo>
                        <a:pt x="188" y="529"/>
                      </a:lnTo>
                      <a:lnTo>
                        <a:pt x="191" y="529"/>
                      </a:lnTo>
                      <a:lnTo>
                        <a:pt x="194" y="528"/>
                      </a:lnTo>
                      <a:lnTo>
                        <a:pt x="196" y="527"/>
                      </a:lnTo>
                      <a:lnTo>
                        <a:pt x="199" y="526"/>
                      </a:lnTo>
                      <a:lnTo>
                        <a:pt x="201" y="523"/>
                      </a:lnTo>
                      <a:lnTo>
                        <a:pt x="202" y="519"/>
                      </a:lnTo>
                      <a:lnTo>
                        <a:pt x="202" y="515"/>
                      </a:lnTo>
                      <a:lnTo>
                        <a:pt x="202" y="472"/>
                      </a:lnTo>
                      <a:lnTo>
                        <a:pt x="198" y="444"/>
                      </a:lnTo>
                      <a:lnTo>
                        <a:pt x="188" y="426"/>
                      </a:lnTo>
                      <a:lnTo>
                        <a:pt x="178" y="415"/>
                      </a:lnTo>
                      <a:lnTo>
                        <a:pt x="173" y="411"/>
                      </a:lnTo>
                      <a:lnTo>
                        <a:pt x="171" y="410"/>
                      </a:lnTo>
                      <a:lnTo>
                        <a:pt x="164" y="407"/>
                      </a:lnTo>
                      <a:lnTo>
                        <a:pt x="155" y="402"/>
                      </a:lnTo>
                      <a:lnTo>
                        <a:pt x="144" y="397"/>
                      </a:lnTo>
                      <a:lnTo>
                        <a:pt x="132" y="392"/>
                      </a:lnTo>
                      <a:lnTo>
                        <a:pt x="123" y="386"/>
                      </a:lnTo>
                      <a:lnTo>
                        <a:pt x="115" y="384"/>
                      </a:lnTo>
                      <a:lnTo>
                        <a:pt x="113" y="382"/>
                      </a:lnTo>
                      <a:lnTo>
                        <a:pt x="112" y="382"/>
                      </a:lnTo>
                      <a:lnTo>
                        <a:pt x="112" y="382"/>
                      </a:lnTo>
                      <a:lnTo>
                        <a:pt x="111" y="382"/>
                      </a:lnTo>
                      <a:lnTo>
                        <a:pt x="110" y="382"/>
                      </a:lnTo>
                      <a:lnTo>
                        <a:pt x="110" y="264"/>
                      </a:lnTo>
                      <a:lnTo>
                        <a:pt x="110" y="252"/>
                      </a:lnTo>
                      <a:lnTo>
                        <a:pt x="113" y="225"/>
                      </a:lnTo>
                      <a:lnTo>
                        <a:pt x="119" y="188"/>
                      </a:lnTo>
                      <a:lnTo>
                        <a:pt x="131" y="147"/>
                      </a:lnTo>
                      <a:lnTo>
                        <a:pt x="150" y="107"/>
                      </a:lnTo>
                      <a:lnTo>
                        <a:pt x="179" y="71"/>
                      </a:lnTo>
                      <a:lnTo>
                        <a:pt x="218" y="46"/>
                      </a:lnTo>
                      <a:lnTo>
                        <a:pt x="271" y="37"/>
                      </a:lnTo>
                      <a:lnTo>
                        <a:pt x="374" y="37"/>
                      </a:lnTo>
                      <a:lnTo>
                        <a:pt x="407" y="40"/>
                      </a:lnTo>
                      <a:lnTo>
                        <a:pt x="437" y="46"/>
                      </a:lnTo>
                      <a:lnTo>
                        <a:pt x="461" y="57"/>
                      </a:lnTo>
                      <a:lnTo>
                        <a:pt x="483" y="71"/>
                      </a:lnTo>
                      <a:lnTo>
                        <a:pt x="501" y="88"/>
                      </a:lnTo>
                      <a:lnTo>
                        <a:pt x="517" y="107"/>
                      </a:lnTo>
                      <a:lnTo>
                        <a:pt x="529" y="126"/>
                      </a:lnTo>
                      <a:lnTo>
                        <a:pt x="540" y="147"/>
                      </a:lnTo>
                      <a:lnTo>
                        <a:pt x="548" y="168"/>
                      </a:lnTo>
                      <a:lnTo>
                        <a:pt x="553" y="188"/>
                      </a:lnTo>
                      <a:lnTo>
                        <a:pt x="557" y="208"/>
                      </a:lnTo>
                      <a:lnTo>
                        <a:pt x="561" y="225"/>
                      </a:lnTo>
                      <a:lnTo>
                        <a:pt x="563" y="239"/>
                      </a:lnTo>
                      <a:lnTo>
                        <a:pt x="564" y="252"/>
                      </a:lnTo>
                      <a:lnTo>
                        <a:pt x="564" y="260"/>
                      </a:lnTo>
                      <a:lnTo>
                        <a:pt x="564" y="264"/>
                      </a:lnTo>
                      <a:lnTo>
                        <a:pt x="564" y="394"/>
                      </a:lnTo>
                      <a:lnTo>
                        <a:pt x="562" y="394"/>
                      </a:lnTo>
                      <a:lnTo>
                        <a:pt x="560" y="394"/>
                      </a:lnTo>
                      <a:lnTo>
                        <a:pt x="557" y="394"/>
                      </a:lnTo>
                      <a:lnTo>
                        <a:pt x="555" y="394"/>
                      </a:lnTo>
                      <a:lnTo>
                        <a:pt x="531" y="398"/>
                      </a:lnTo>
                      <a:lnTo>
                        <a:pt x="509" y="410"/>
                      </a:lnTo>
                      <a:lnTo>
                        <a:pt x="488" y="428"/>
                      </a:lnTo>
                      <a:lnTo>
                        <a:pt x="471" y="453"/>
                      </a:lnTo>
                      <a:lnTo>
                        <a:pt x="457" y="483"/>
                      </a:lnTo>
                      <a:lnTo>
                        <a:pt x="446" y="518"/>
                      </a:lnTo>
                      <a:lnTo>
                        <a:pt x="438" y="556"/>
                      </a:lnTo>
                      <a:lnTo>
                        <a:pt x="436" y="596"/>
                      </a:lnTo>
                      <a:lnTo>
                        <a:pt x="436" y="614"/>
                      </a:lnTo>
                      <a:lnTo>
                        <a:pt x="438" y="631"/>
                      </a:lnTo>
                      <a:lnTo>
                        <a:pt x="439" y="646"/>
                      </a:lnTo>
                      <a:lnTo>
                        <a:pt x="442" y="662"/>
                      </a:lnTo>
                      <a:lnTo>
                        <a:pt x="429" y="669"/>
                      </a:lnTo>
                      <a:lnTo>
                        <a:pt x="415" y="677"/>
                      </a:lnTo>
                      <a:lnTo>
                        <a:pt x="401" y="682"/>
                      </a:lnTo>
                      <a:lnTo>
                        <a:pt x="384" y="687"/>
                      </a:lnTo>
                      <a:lnTo>
                        <a:pt x="368" y="692"/>
                      </a:lnTo>
                      <a:lnTo>
                        <a:pt x="350" y="696"/>
                      </a:lnTo>
                      <a:lnTo>
                        <a:pt x="333" y="699"/>
                      </a:lnTo>
                      <a:lnTo>
                        <a:pt x="313" y="702"/>
                      </a:lnTo>
                      <a:lnTo>
                        <a:pt x="307" y="695"/>
                      </a:lnTo>
                      <a:lnTo>
                        <a:pt x="301" y="688"/>
                      </a:lnTo>
                      <a:lnTo>
                        <a:pt x="294" y="682"/>
                      </a:lnTo>
                      <a:lnTo>
                        <a:pt x="285" y="677"/>
                      </a:lnTo>
                      <a:lnTo>
                        <a:pt x="277" y="673"/>
                      </a:lnTo>
                      <a:lnTo>
                        <a:pt x="268" y="670"/>
                      </a:lnTo>
                      <a:lnTo>
                        <a:pt x="258" y="669"/>
                      </a:lnTo>
                      <a:lnTo>
                        <a:pt x="248" y="667"/>
                      </a:lnTo>
                      <a:lnTo>
                        <a:pt x="233" y="669"/>
                      </a:lnTo>
                      <a:lnTo>
                        <a:pt x="218" y="673"/>
                      </a:lnTo>
                      <a:lnTo>
                        <a:pt x="205" y="679"/>
                      </a:lnTo>
                      <a:lnTo>
                        <a:pt x="194" y="688"/>
                      </a:lnTo>
                      <a:lnTo>
                        <a:pt x="185" y="698"/>
                      </a:lnTo>
                      <a:lnTo>
                        <a:pt x="178" y="709"/>
                      </a:lnTo>
                      <a:lnTo>
                        <a:pt x="173" y="723"/>
                      </a:lnTo>
                      <a:lnTo>
                        <a:pt x="172" y="737"/>
                      </a:lnTo>
                      <a:lnTo>
                        <a:pt x="173" y="751"/>
                      </a:lnTo>
                      <a:lnTo>
                        <a:pt x="178" y="763"/>
                      </a:lnTo>
                      <a:lnTo>
                        <a:pt x="185" y="775"/>
                      </a:lnTo>
                      <a:lnTo>
                        <a:pt x="194" y="786"/>
                      </a:lnTo>
                      <a:lnTo>
                        <a:pt x="205" y="793"/>
                      </a:lnTo>
                      <a:lnTo>
                        <a:pt x="218" y="800"/>
                      </a:lnTo>
                      <a:lnTo>
                        <a:pt x="233" y="804"/>
                      </a:lnTo>
                      <a:lnTo>
                        <a:pt x="248" y="805"/>
                      </a:lnTo>
                      <a:lnTo>
                        <a:pt x="258" y="805"/>
                      </a:lnTo>
                      <a:lnTo>
                        <a:pt x="267" y="803"/>
                      </a:lnTo>
                      <a:lnTo>
                        <a:pt x="275" y="800"/>
                      </a:lnTo>
                      <a:lnTo>
                        <a:pt x="283" y="797"/>
                      </a:lnTo>
                      <a:lnTo>
                        <a:pt x="291" y="793"/>
                      </a:lnTo>
                      <a:lnTo>
                        <a:pt x="297" y="788"/>
                      </a:lnTo>
                      <a:lnTo>
                        <a:pt x="304" y="783"/>
                      </a:lnTo>
                      <a:lnTo>
                        <a:pt x="309" y="776"/>
                      </a:lnTo>
                      <a:lnTo>
                        <a:pt x="323" y="778"/>
                      </a:lnTo>
                      <a:lnTo>
                        <a:pt x="337" y="778"/>
                      </a:lnTo>
                      <a:lnTo>
                        <a:pt x="354" y="778"/>
                      </a:lnTo>
                      <a:lnTo>
                        <a:pt x="374" y="775"/>
                      </a:lnTo>
                      <a:lnTo>
                        <a:pt x="396" y="771"/>
                      </a:lnTo>
                      <a:lnTo>
                        <a:pt x="420" y="766"/>
                      </a:lnTo>
                      <a:lnTo>
                        <a:pt x="446" y="757"/>
                      </a:lnTo>
                      <a:lnTo>
                        <a:pt x="474" y="746"/>
                      </a:lnTo>
                      <a:lnTo>
                        <a:pt x="482" y="758"/>
                      </a:lnTo>
                      <a:lnTo>
                        <a:pt x="492" y="769"/>
                      </a:lnTo>
                      <a:lnTo>
                        <a:pt x="500" y="778"/>
                      </a:lnTo>
                      <a:lnTo>
                        <a:pt x="510" y="786"/>
                      </a:lnTo>
                      <a:lnTo>
                        <a:pt x="521" y="792"/>
                      </a:lnTo>
                      <a:lnTo>
                        <a:pt x="532" y="796"/>
                      </a:lnTo>
                      <a:lnTo>
                        <a:pt x="543" y="799"/>
                      </a:lnTo>
                      <a:lnTo>
                        <a:pt x="555" y="800"/>
                      </a:lnTo>
                      <a:lnTo>
                        <a:pt x="573" y="797"/>
                      </a:lnTo>
                      <a:lnTo>
                        <a:pt x="590" y="791"/>
                      </a:lnTo>
                      <a:lnTo>
                        <a:pt x="606" y="780"/>
                      </a:lnTo>
                      <a:lnTo>
                        <a:pt x="621" y="766"/>
                      </a:lnTo>
                      <a:lnTo>
                        <a:pt x="634" y="749"/>
                      </a:lnTo>
                      <a:lnTo>
                        <a:pt x="646" y="728"/>
                      </a:lnTo>
                      <a:lnTo>
                        <a:pt x="656" y="704"/>
                      </a:lnTo>
                      <a:lnTo>
                        <a:pt x="664" y="678"/>
                      </a:lnTo>
                      <a:lnTo>
                        <a:pt x="672" y="661"/>
                      </a:lnTo>
                      <a:lnTo>
                        <a:pt x="678" y="641"/>
                      </a:lnTo>
                      <a:lnTo>
                        <a:pt x="681" y="619"/>
                      </a:lnTo>
                      <a:lnTo>
                        <a:pt x="683" y="595"/>
                      </a:lnTo>
                      <a:lnTo>
                        <a:pt x="681" y="570"/>
                      </a:lnTo>
                      <a:lnTo>
                        <a:pt x="677" y="548"/>
                      </a:lnTo>
                      <a:lnTo>
                        <a:pt x="670" y="528"/>
                      </a:lnTo>
                      <a:lnTo>
                        <a:pt x="663" y="510"/>
                      </a:lnTo>
                      <a:close/>
                      <a:moveTo>
                        <a:pt x="165" y="438"/>
                      </a:moveTo>
                      <a:lnTo>
                        <a:pt x="167" y="440"/>
                      </a:lnTo>
                      <a:lnTo>
                        <a:pt x="172" y="445"/>
                      </a:lnTo>
                      <a:lnTo>
                        <a:pt x="177" y="456"/>
                      </a:lnTo>
                      <a:lnTo>
                        <a:pt x="179" y="472"/>
                      </a:lnTo>
                      <a:lnTo>
                        <a:pt x="179" y="473"/>
                      </a:lnTo>
                      <a:lnTo>
                        <a:pt x="179" y="478"/>
                      </a:lnTo>
                      <a:lnTo>
                        <a:pt x="179" y="486"/>
                      </a:lnTo>
                      <a:lnTo>
                        <a:pt x="179" y="494"/>
                      </a:lnTo>
                      <a:lnTo>
                        <a:pt x="153" y="482"/>
                      </a:lnTo>
                      <a:lnTo>
                        <a:pt x="127" y="474"/>
                      </a:lnTo>
                      <a:lnTo>
                        <a:pt x="105" y="472"/>
                      </a:lnTo>
                      <a:lnTo>
                        <a:pt x="85" y="472"/>
                      </a:lnTo>
                      <a:lnTo>
                        <a:pt x="66" y="474"/>
                      </a:lnTo>
                      <a:lnTo>
                        <a:pt x="48" y="480"/>
                      </a:lnTo>
                      <a:lnTo>
                        <a:pt x="35" y="485"/>
                      </a:lnTo>
                      <a:lnTo>
                        <a:pt x="23" y="491"/>
                      </a:lnTo>
                      <a:lnTo>
                        <a:pt x="23" y="483"/>
                      </a:lnTo>
                      <a:lnTo>
                        <a:pt x="23" y="477"/>
                      </a:lnTo>
                      <a:lnTo>
                        <a:pt x="23" y="472"/>
                      </a:lnTo>
                      <a:lnTo>
                        <a:pt x="23" y="470"/>
                      </a:lnTo>
                      <a:lnTo>
                        <a:pt x="23" y="470"/>
                      </a:lnTo>
                      <a:lnTo>
                        <a:pt x="23" y="469"/>
                      </a:lnTo>
                      <a:lnTo>
                        <a:pt x="23" y="469"/>
                      </a:lnTo>
                      <a:lnTo>
                        <a:pt x="23" y="469"/>
                      </a:lnTo>
                      <a:lnTo>
                        <a:pt x="23" y="469"/>
                      </a:lnTo>
                      <a:lnTo>
                        <a:pt x="23" y="468"/>
                      </a:lnTo>
                      <a:lnTo>
                        <a:pt x="23" y="468"/>
                      </a:lnTo>
                      <a:lnTo>
                        <a:pt x="23" y="466"/>
                      </a:lnTo>
                      <a:lnTo>
                        <a:pt x="23" y="459"/>
                      </a:lnTo>
                      <a:lnTo>
                        <a:pt x="25" y="449"/>
                      </a:lnTo>
                      <a:lnTo>
                        <a:pt x="30" y="438"/>
                      </a:lnTo>
                      <a:lnTo>
                        <a:pt x="38" y="428"/>
                      </a:lnTo>
                      <a:lnTo>
                        <a:pt x="41" y="426"/>
                      </a:lnTo>
                      <a:lnTo>
                        <a:pt x="47" y="420"/>
                      </a:lnTo>
                      <a:lnTo>
                        <a:pt x="54" y="415"/>
                      </a:lnTo>
                      <a:lnTo>
                        <a:pt x="60" y="410"/>
                      </a:lnTo>
                      <a:lnTo>
                        <a:pt x="64" y="410"/>
                      </a:lnTo>
                      <a:lnTo>
                        <a:pt x="70" y="410"/>
                      </a:lnTo>
                      <a:lnTo>
                        <a:pt x="77" y="410"/>
                      </a:lnTo>
                      <a:lnTo>
                        <a:pt x="85" y="410"/>
                      </a:lnTo>
                      <a:lnTo>
                        <a:pt x="92" y="410"/>
                      </a:lnTo>
                      <a:lnTo>
                        <a:pt x="99" y="410"/>
                      </a:lnTo>
                      <a:lnTo>
                        <a:pt x="104" y="410"/>
                      </a:lnTo>
                      <a:lnTo>
                        <a:pt x="106" y="410"/>
                      </a:lnTo>
                      <a:lnTo>
                        <a:pt x="110" y="411"/>
                      </a:lnTo>
                      <a:lnTo>
                        <a:pt x="117" y="415"/>
                      </a:lnTo>
                      <a:lnTo>
                        <a:pt x="127" y="419"/>
                      </a:lnTo>
                      <a:lnTo>
                        <a:pt x="137" y="424"/>
                      </a:lnTo>
                      <a:lnTo>
                        <a:pt x="147" y="430"/>
                      </a:lnTo>
                      <a:lnTo>
                        <a:pt x="156" y="434"/>
                      </a:lnTo>
                      <a:lnTo>
                        <a:pt x="162" y="436"/>
                      </a:lnTo>
                      <a:lnTo>
                        <a:pt x="165" y="438"/>
                      </a:lnTo>
                      <a:close/>
                      <a:moveTo>
                        <a:pt x="301" y="748"/>
                      </a:moveTo>
                      <a:lnTo>
                        <a:pt x="297" y="754"/>
                      </a:lnTo>
                      <a:lnTo>
                        <a:pt x="294" y="761"/>
                      </a:lnTo>
                      <a:lnTo>
                        <a:pt x="289" y="766"/>
                      </a:lnTo>
                      <a:lnTo>
                        <a:pt x="282" y="770"/>
                      </a:lnTo>
                      <a:lnTo>
                        <a:pt x="279" y="772"/>
                      </a:lnTo>
                      <a:lnTo>
                        <a:pt x="274" y="774"/>
                      </a:lnTo>
                      <a:lnTo>
                        <a:pt x="271" y="776"/>
                      </a:lnTo>
                      <a:lnTo>
                        <a:pt x="267" y="778"/>
                      </a:lnTo>
                      <a:lnTo>
                        <a:pt x="262" y="779"/>
                      </a:lnTo>
                      <a:lnTo>
                        <a:pt x="258" y="779"/>
                      </a:lnTo>
                      <a:lnTo>
                        <a:pt x="252" y="780"/>
                      </a:lnTo>
                      <a:lnTo>
                        <a:pt x="248" y="780"/>
                      </a:lnTo>
                      <a:lnTo>
                        <a:pt x="237" y="779"/>
                      </a:lnTo>
                      <a:lnTo>
                        <a:pt x="227" y="776"/>
                      </a:lnTo>
                      <a:lnTo>
                        <a:pt x="218" y="772"/>
                      </a:lnTo>
                      <a:lnTo>
                        <a:pt x="210" y="767"/>
                      </a:lnTo>
                      <a:lnTo>
                        <a:pt x="203" y="761"/>
                      </a:lnTo>
                      <a:lnTo>
                        <a:pt x="199" y="754"/>
                      </a:lnTo>
                      <a:lnTo>
                        <a:pt x="195" y="746"/>
                      </a:lnTo>
                      <a:lnTo>
                        <a:pt x="194" y="737"/>
                      </a:lnTo>
                      <a:lnTo>
                        <a:pt x="195" y="728"/>
                      </a:lnTo>
                      <a:lnTo>
                        <a:pt x="199" y="720"/>
                      </a:lnTo>
                      <a:lnTo>
                        <a:pt x="203" y="713"/>
                      </a:lnTo>
                      <a:lnTo>
                        <a:pt x="210" y="707"/>
                      </a:lnTo>
                      <a:lnTo>
                        <a:pt x="218" y="702"/>
                      </a:lnTo>
                      <a:lnTo>
                        <a:pt x="227" y="698"/>
                      </a:lnTo>
                      <a:lnTo>
                        <a:pt x="237" y="695"/>
                      </a:lnTo>
                      <a:lnTo>
                        <a:pt x="248" y="694"/>
                      </a:lnTo>
                      <a:lnTo>
                        <a:pt x="252" y="694"/>
                      </a:lnTo>
                      <a:lnTo>
                        <a:pt x="257" y="694"/>
                      </a:lnTo>
                      <a:lnTo>
                        <a:pt x="261" y="695"/>
                      </a:lnTo>
                      <a:lnTo>
                        <a:pt x="266" y="696"/>
                      </a:lnTo>
                      <a:lnTo>
                        <a:pt x="270" y="698"/>
                      </a:lnTo>
                      <a:lnTo>
                        <a:pt x="273" y="699"/>
                      </a:lnTo>
                      <a:lnTo>
                        <a:pt x="278" y="700"/>
                      </a:lnTo>
                      <a:lnTo>
                        <a:pt x="281" y="703"/>
                      </a:lnTo>
                      <a:lnTo>
                        <a:pt x="289" y="708"/>
                      </a:lnTo>
                      <a:lnTo>
                        <a:pt x="294" y="715"/>
                      </a:lnTo>
                      <a:lnTo>
                        <a:pt x="298" y="721"/>
                      </a:lnTo>
                      <a:lnTo>
                        <a:pt x="302" y="729"/>
                      </a:lnTo>
                      <a:lnTo>
                        <a:pt x="302" y="730"/>
                      </a:lnTo>
                      <a:lnTo>
                        <a:pt x="303" y="733"/>
                      </a:lnTo>
                      <a:lnTo>
                        <a:pt x="303" y="734"/>
                      </a:lnTo>
                      <a:lnTo>
                        <a:pt x="303" y="737"/>
                      </a:lnTo>
                      <a:lnTo>
                        <a:pt x="303" y="740"/>
                      </a:lnTo>
                      <a:lnTo>
                        <a:pt x="302" y="742"/>
                      </a:lnTo>
                      <a:lnTo>
                        <a:pt x="302" y="745"/>
                      </a:lnTo>
                      <a:lnTo>
                        <a:pt x="301" y="748"/>
                      </a:lnTo>
                      <a:close/>
                      <a:moveTo>
                        <a:pt x="585" y="506"/>
                      </a:moveTo>
                      <a:lnTo>
                        <a:pt x="598" y="506"/>
                      </a:lnTo>
                      <a:lnTo>
                        <a:pt x="588" y="523"/>
                      </a:lnTo>
                      <a:lnTo>
                        <a:pt x="579" y="544"/>
                      </a:lnTo>
                      <a:lnTo>
                        <a:pt x="575" y="568"/>
                      </a:lnTo>
                      <a:lnTo>
                        <a:pt x="573" y="595"/>
                      </a:lnTo>
                      <a:lnTo>
                        <a:pt x="575" y="623"/>
                      </a:lnTo>
                      <a:lnTo>
                        <a:pt x="579" y="648"/>
                      </a:lnTo>
                      <a:lnTo>
                        <a:pt x="588" y="669"/>
                      </a:lnTo>
                      <a:lnTo>
                        <a:pt x="598" y="684"/>
                      </a:lnTo>
                      <a:lnTo>
                        <a:pt x="585" y="684"/>
                      </a:lnTo>
                      <a:lnTo>
                        <a:pt x="585" y="684"/>
                      </a:lnTo>
                      <a:lnTo>
                        <a:pt x="585" y="684"/>
                      </a:lnTo>
                      <a:lnTo>
                        <a:pt x="584" y="684"/>
                      </a:lnTo>
                      <a:lnTo>
                        <a:pt x="584" y="684"/>
                      </a:lnTo>
                      <a:lnTo>
                        <a:pt x="578" y="683"/>
                      </a:lnTo>
                      <a:lnTo>
                        <a:pt x="574" y="679"/>
                      </a:lnTo>
                      <a:lnTo>
                        <a:pt x="568" y="675"/>
                      </a:lnTo>
                      <a:lnTo>
                        <a:pt x="564" y="670"/>
                      </a:lnTo>
                      <a:lnTo>
                        <a:pt x="557" y="657"/>
                      </a:lnTo>
                      <a:lnTo>
                        <a:pt x="552" y="641"/>
                      </a:lnTo>
                      <a:lnTo>
                        <a:pt x="548" y="623"/>
                      </a:lnTo>
                      <a:lnTo>
                        <a:pt x="545" y="602"/>
                      </a:lnTo>
                      <a:lnTo>
                        <a:pt x="545" y="600"/>
                      </a:lnTo>
                      <a:lnTo>
                        <a:pt x="545" y="598"/>
                      </a:lnTo>
                      <a:lnTo>
                        <a:pt x="545" y="596"/>
                      </a:lnTo>
                      <a:lnTo>
                        <a:pt x="545" y="595"/>
                      </a:lnTo>
                      <a:lnTo>
                        <a:pt x="545" y="582"/>
                      </a:lnTo>
                      <a:lnTo>
                        <a:pt x="548" y="569"/>
                      </a:lnTo>
                      <a:lnTo>
                        <a:pt x="549" y="557"/>
                      </a:lnTo>
                      <a:lnTo>
                        <a:pt x="552" y="547"/>
                      </a:lnTo>
                      <a:lnTo>
                        <a:pt x="555" y="537"/>
                      </a:lnTo>
                      <a:lnTo>
                        <a:pt x="559" y="529"/>
                      </a:lnTo>
                      <a:lnTo>
                        <a:pt x="563" y="523"/>
                      </a:lnTo>
                      <a:lnTo>
                        <a:pt x="567" y="516"/>
                      </a:lnTo>
                      <a:lnTo>
                        <a:pt x="572" y="512"/>
                      </a:lnTo>
                      <a:lnTo>
                        <a:pt x="576" y="508"/>
                      </a:lnTo>
                      <a:lnTo>
                        <a:pt x="580" y="507"/>
                      </a:lnTo>
                      <a:lnTo>
                        <a:pt x="585" y="506"/>
                      </a:lnTo>
                      <a:close/>
                      <a:moveTo>
                        <a:pt x="555" y="431"/>
                      </a:moveTo>
                      <a:lnTo>
                        <a:pt x="557" y="431"/>
                      </a:lnTo>
                      <a:lnTo>
                        <a:pt x="560" y="431"/>
                      </a:lnTo>
                      <a:lnTo>
                        <a:pt x="562" y="431"/>
                      </a:lnTo>
                      <a:lnTo>
                        <a:pt x="564" y="431"/>
                      </a:lnTo>
                      <a:lnTo>
                        <a:pt x="564" y="486"/>
                      </a:lnTo>
                      <a:lnTo>
                        <a:pt x="555" y="493"/>
                      </a:lnTo>
                      <a:lnTo>
                        <a:pt x="548" y="502"/>
                      </a:lnTo>
                      <a:lnTo>
                        <a:pt x="541" y="512"/>
                      </a:lnTo>
                      <a:lnTo>
                        <a:pt x="534" y="526"/>
                      </a:lnTo>
                      <a:lnTo>
                        <a:pt x="530" y="540"/>
                      </a:lnTo>
                      <a:lnTo>
                        <a:pt x="526" y="556"/>
                      </a:lnTo>
                      <a:lnTo>
                        <a:pt x="523" y="573"/>
                      </a:lnTo>
                      <a:lnTo>
                        <a:pt x="522" y="591"/>
                      </a:lnTo>
                      <a:lnTo>
                        <a:pt x="518" y="598"/>
                      </a:lnTo>
                      <a:lnTo>
                        <a:pt x="512" y="604"/>
                      </a:lnTo>
                      <a:lnTo>
                        <a:pt x="507" y="611"/>
                      </a:lnTo>
                      <a:lnTo>
                        <a:pt x="500" y="617"/>
                      </a:lnTo>
                      <a:lnTo>
                        <a:pt x="494" y="624"/>
                      </a:lnTo>
                      <a:lnTo>
                        <a:pt x="486" y="631"/>
                      </a:lnTo>
                      <a:lnTo>
                        <a:pt x="478" y="637"/>
                      </a:lnTo>
                      <a:lnTo>
                        <a:pt x="470" y="644"/>
                      </a:lnTo>
                      <a:lnTo>
                        <a:pt x="469" y="633"/>
                      </a:lnTo>
                      <a:lnTo>
                        <a:pt x="466" y="621"/>
                      </a:lnTo>
                      <a:lnTo>
                        <a:pt x="465" y="610"/>
                      </a:lnTo>
                      <a:lnTo>
                        <a:pt x="465" y="596"/>
                      </a:lnTo>
                      <a:lnTo>
                        <a:pt x="467" y="562"/>
                      </a:lnTo>
                      <a:lnTo>
                        <a:pt x="472" y="532"/>
                      </a:lnTo>
                      <a:lnTo>
                        <a:pt x="481" y="503"/>
                      </a:lnTo>
                      <a:lnTo>
                        <a:pt x="492" y="480"/>
                      </a:lnTo>
                      <a:lnTo>
                        <a:pt x="505" y="459"/>
                      </a:lnTo>
                      <a:lnTo>
                        <a:pt x="520" y="444"/>
                      </a:lnTo>
                      <a:lnTo>
                        <a:pt x="538" y="435"/>
                      </a:lnTo>
                      <a:lnTo>
                        <a:pt x="555" y="431"/>
                      </a:lnTo>
                      <a:close/>
                      <a:moveTo>
                        <a:pt x="461" y="723"/>
                      </a:moveTo>
                      <a:lnTo>
                        <a:pt x="438" y="730"/>
                      </a:lnTo>
                      <a:lnTo>
                        <a:pt x="416" y="737"/>
                      </a:lnTo>
                      <a:lnTo>
                        <a:pt x="396" y="742"/>
                      </a:lnTo>
                      <a:lnTo>
                        <a:pt x="379" y="746"/>
                      </a:lnTo>
                      <a:lnTo>
                        <a:pt x="362" y="749"/>
                      </a:lnTo>
                      <a:lnTo>
                        <a:pt x="347" y="750"/>
                      </a:lnTo>
                      <a:lnTo>
                        <a:pt x="334" y="750"/>
                      </a:lnTo>
                      <a:lnTo>
                        <a:pt x="323" y="750"/>
                      </a:lnTo>
                      <a:lnTo>
                        <a:pt x="323" y="746"/>
                      </a:lnTo>
                      <a:lnTo>
                        <a:pt x="324" y="744"/>
                      </a:lnTo>
                      <a:lnTo>
                        <a:pt x="324" y="740"/>
                      </a:lnTo>
                      <a:lnTo>
                        <a:pt x="324" y="737"/>
                      </a:lnTo>
                      <a:lnTo>
                        <a:pt x="324" y="734"/>
                      </a:lnTo>
                      <a:lnTo>
                        <a:pt x="324" y="732"/>
                      </a:lnTo>
                      <a:lnTo>
                        <a:pt x="324" y="730"/>
                      </a:lnTo>
                      <a:lnTo>
                        <a:pt x="323" y="728"/>
                      </a:lnTo>
                      <a:lnTo>
                        <a:pt x="341" y="725"/>
                      </a:lnTo>
                      <a:lnTo>
                        <a:pt x="359" y="723"/>
                      </a:lnTo>
                      <a:lnTo>
                        <a:pt x="375" y="719"/>
                      </a:lnTo>
                      <a:lnTo>
                        <a:pt x="392" y="713"/>
                      </a:lnTo>
                      <a:lnTo>
                        <a:pt x="407" y="708"/>
                      </a:lnTo>
                      <a:lnTo>
                        <a:pt x="421" y="702"/>
                      </a:lnTo>
                      <a:lnTo>
                        <a:pt x="436" y="695"/>
                      </a:lnTo>
                      <a:lnTo>
                        <a:pt x="449" y="688"/>
                      </a:lnTo>
                      <a:lnTo>
                        <a:pt x="455" y="684"/>
                      </a:lnTo>
                      <a:lnTo>
                        <a:pt x="462" y="681"/>
                      </a:lnTo>
                      <a:lnTo>
                        <a:pt x="469" y="677"/>
                      </a:lnTo>
                      <a:lnTo>
                        <a:pt x="475" y="671"/>
                      </a:lnTo>
                      <a:lnTo>
                        <a:pt x="483" y="666"/>
                      </a:lnTo>
                      <a:lnTo>
                        <a:pt x="489" y="661"/>
                      </a:lnTo>
                      <a:lnTo>
                        <a:pt x="496" y="656"/>
                      </a:lnTo>
                      <a:lnTo>
                        <a:pt x="503" y="649"/>
                      </a:lnTo>
                      <a:lnTo>
                        <a:pt x="508" y="644"/>
                      </a:lnTo>
                      <a:lnTo>
                        <a:pt x="514" y="638"/>
                      </a:lnTo>
                      <a:lnTo>
                        <a:pt x="519" y="632"/>
                      </a:lnTo>
                      <a:lnTo>
                        <a:pt x="525" y="627"/>
                      </a:lnTo>
                      <a:lnTo>
                        <a:pt x="528" y="642"/>
                      </a:lnTo>
                      <a:lnTo>
                        <a:pt x="532" y="657"/>
                      </a:lnTo>
                      <a:lnTo>
                        <a:pt x="537" y="670"/>
                      </a:lnTo>
                      <a:lnTo>
                        <a:pt x="543" y="682"/>
                      </a:lnTo>
                      <a:lnTo>
                        <a:pt x="537" y="686"/>
                      </a:lnTo>
                      <a:lnTo>
                        <a:pt x="529" y="690"/>
                      </a:lnTo>
                      <a:lnTo>
                        <a:pt x="522" y="694"/>
                      </a:lnTo>
                      <a:lnTo>
                        <a:pt x="516" y="698"/>
                      </a:lnTo>
                      <a:lnTo>
                        <a:pt x="509" y="702"/>
                      </a:lnTo>
                      <a:lnTo>
                        <a:pt x="503" y="704"/>
                      </a:lnTo>
                      <a:lnTo>
                        <a:pt x="496" y="707"/>
                      </a:lnTo>
                      <a:lnTo>
                        <a:pt x="489" y="709"/>
                      </a:lnTo>
                      <a:lnTo>
                        <a:pt x="482" y="713"/>
                      </a:lnTo>
                      <a:lnTo>
                        <a:pt x="475" y="716"/>
                      </a:lnTo>
                      <a:lnTo>
                        <a:pt x="469" y="720"/>
                      </a:lnTo>
                      <a:lnTo>
                        <a:pt x="461" y="723"/>
                      </a:lnTo>
                      <a:close/>
                      <a:moveTo>
                        <a:pt x="555" y="763"/>
                      </a:moveTo>
                      <a:lnTo>
                        <a:pt x="548" y="763"/>
                      </a:lnTo>
                      <a:lnTo>
                        <a:pt x="541" y="761"/>
                      </a:lnTo>
                      <a:lnTo>
                        <a:pt x="534" y="758"/>
                      </a:lnTo>
                      <a:lnTo>
                        <a:pt x="528" y="755"/>
                      </a:lnTo>
                      <a:lnTo>
                        <a:pt x="521" y="750"/>
                      </a:lnTo>
                      <a:lnTo>
                        <a:pt x="515" y="745"/>
                      </a:lnTo>
                      <a:lnTo>
                        <a:pt x="509" y="740"/>
                      </a:lnTo>
                      <a:lnTo>
                        <a:pt x="504" y="733"/>
                      </a:lnTo>
                      <a:lnTo>
                        <a:pt x="510" y="729"/>
                      </a:lnTo>
                      <a:lnTo>
                        <a:pt x="517" y="726"/>
                      </a:lnTo>
                      <a:lnTo>
                        <a:pt x="523" y="723"/>
                      </a:lnTo>
                      <a:lnTo>
                        <a:pt x="531" y="719"/>
                      </a:lnTo>
                      <a:lnTo>
                        <a:pt x="538" y="715"/>
                      </a:lnTo>
                      <a:lnTo>
                        <a:pt x="545" y="711"/>
                      </a:lnTo>
                      <a:lnTo>
                        <a:pt x="553" y="707"/>
                      </a:lnTo>
                      <a:lnTo>
                        <a:pt x="561" y="703"/>
                      </a:lnTo>
                      <a:lnTo>
                        <a:pt x="566" y="707"/>
                      </a:lnTo>
                      <a:lnTo>
                        <a:pt x="573" y="709"/>
                      </a:lnTo>
                      <a:lnTo>
                        <a:pt x="578" y="711"/>
                      </a:lnTo>
                      <a:lnTo>
                        <a:pt x="585" y="712"/>
                      </a:lnTo>
                      <a:lnTo>
                        <a:pt x="619" y="712"/>
                      </a:lnTo>
                      <a:lnTo>
                        <a:pt x="612" y="724"/>
                      </a:lnTo>
                      <a:lnTo>
                        <a:pt x="606" y="733"/>
                      </a:lnTo>
                      <a:lnTo>
                        <a:pt x="598" y="742"/>
                      </a:lnTo>
                      <a:lnTo>
                        <a:pt x="590" y="749"/>
                      </a:lnTo>
                      <a:lnTo>
                        <a:pt x="583" y="755"/>
                      </a:lnTo>
                      <a:lnTo>
                        <a:pt x="574" y="759"/>
                      </a:lnTo>
                      <a:lnTo>
                        <a:pt x="564" y="762"/>
                      </a:lnTo>
                      <a:lnTo>
                        <a:pt x="555" y="763"/>
                      </a:lnTo>
                      <a:close/>
                      <a:moveTo>
                        <a:pt x="632" y="679"/>
                      </a:moveTo>
                      <a:lnTo>
                        <a:pt x="631" y="681"/>
                      </a:lnTo>
                      <a:lnTo>
                        <a:pt x="630" y="681"/>
                      </a:lnTo>
                      <a:lnTo>
                        <a:pt x="628" y="682"/>
                      </a:lnTo>
                      <a:lnTo>
                        <a:pt x="627" y="683"/>
                      </a:lnTo>
                      <a:lnTo>
                        <a:pt x="619" y="681"/>
                      </a:lnTo>
                      <a:lnTo>
                        <a:pt x="612" y="675"/>
                      </a:lnTo>
                      <a:lnTo>
                        <a:pt x="606" y="666"/>
                      </a:lnTo>
                      <a:lnTo>
                        <a:pt x="599" y="656"/>
                      </a:lnTo>
                      <a:lnTo>
                        <a:pt x="595" y="642"/>
                      </a:lnTo>
                      <a:lnTo>
                        <a:pt x="591" y="628"/>
                      </a:lnTo>
                      <a:lnTo>
                        <a:pt x="589" y="612"/>
                      </a:lnTo>
                      <a:lnTo>
                        <a:pt x="588" y="595"/>
                      </a:lnTo>
                      <a:lnTo>
                        <a:pt x="589" y="578"/>
                      </a:lnTo>
                      <a:lnTo>
                        <a:pt x="591" y="562"/>
                      </a:lnTo>
                      <a:lnTo>
                        <a:pt x="595" y="548"/>
                      </a:lnTo>
                      <a:lnTo>
                        <a:pt x="600" y="535"/>
                      </a:lnTo>
                      <a:lnTo>
                        <a:pt x="606" y="524"/>
                      </a:lnTo>
                      <a:lnTo>
                        <a:pt x="612" y="516"/>
                      </a:lnTo>
                      <a:lnTo>
                        <a:pt x="620" y="511"/>
                      </a:lnTo>
                      <a:lnTo>
                        <a:pt x="628" y="508"/>
                      </a:lnTo>
                      <a:lnTo>
                        <a:pt x="629" y="508"/>
                      </a:lnTo>
                      <a:lnTo>
                        <a:pt x="630" y="508"/>
                      </a:lnTo>
                      <a:lnTo>
                        <a:pt x="630" y="510"/>
                      </a:lnTo>
                      <a:lnTo>
                        <a:pt x="631" y="510"/>
                      </a:lnTo>
                      <a:lnTo>
                        <a:pt x="642" y="522"/>
                      </a:lnTo>
                      <a:lnTo>
                        <a:pt x="651" y="540"/>
                      </a:lnTo>
                      <a:lnTo>
                        <a:pt x="657" y="565"/>
                      </a:lnTo>
                      <a:lnTo>
                        <a:pt x="659" y="595"/>
                      </a:lnTo>
                      <a:lnTo>
                        <a:pt x="657" y="624"/>
                      </a:lnTo>
                      <a:lnTo>
                        <a:pt x="651" y="649"/>
                      </a:lnTo>
                      <a:lnTo>
                        <a:pt x="642" y="667"/>
                      </a:lnTo>
                      <a:lnTo>
                        <a:pt x="632" y="67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CA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800" name="Freeform 56"/>
                <p:cNvSpPr>
                  <a:spLocks/>
                </p:cNvSpPr>
                <p:nvPr/>
              </p:nvSpPr>
              <p:spPr bwMode="auto">
                <a:xfrm>
                  <a:off x="2683322" y="2689226"/>
                  <a:ext cx="72627" cy="36513"/>
                </a:xfrm>
                <a:custGeom>
                  <a:avLst/>
                  <a:gdLst/>
                  <a:ahLst/>
                  <a:cxnLst>
                    <a:cxn ang="0">
                      <a:pos x="53" y="68"/>
                    </a:cxn>
                    <a:cxn ang="0">
                      <a:pos x="57" y="68"/>
                    </a:cxn>
                    <a:cxn ang="0">
                      <a:pos x="63" y="67"/>
                    </a:cxn>
                    <a:cxn ang="0">
                      <a:pos x="67" y="67"/>
                    </a:cxn>
                    <a:cxn ang="0">
                      <a:pos x="72" y="66"/>
                    </a:cxn>
                    <a:cxn ang="0">
                      <a:pos x="76" y="64"/>
                    </a:cxn>
                    <a:cxn ang="0">
                      <a:pos x="79" y="62"/>
                    </a:cxn>
                    <a:cxn ang="0">
                      <a:pos x="84" y="60"/>
                    </a:cxn>
                    <a:cxn ang="0">
                      <a:pos x="87" y="58"/>
                    </a:cxn>
                    <a:cxn ang="0">
                      <a:pos x="94" y="54"/>
                    </a:cxn>
                    <a:cxn ang="0">
                      <a:pos x="99" y="49"/>
                    </a:cxn>
                    <a:cxn ang="0">
                      <a:pos x="102" y="42"/>
                    </a:cxn>
                    <a:cxn ang="0">
                      <a:pos x="106" y="36"/>
                    </a:cxn>
                    <a:cxn ang="0">
                      <a:pos x="106" y="34"/>
                    </a:cxn>
                    <a:cxn ang="0">
                      <a:pos x="106" y="34"/>
                    </a:cxn>
                    <a:cxn ang="0">
                      <a:pos x="106" y="34"/>
                    </a:cxn>
                    <a:cxn ang="0">
                      <a:pos x="106" y="34"/>
                    </a:cxn>
                    <a:cxn ang="0">
                      <a:pos x="103" y="26"/>
                    </a:cxn>
                    <a:cxn ang="0">
                      <a:pos x="99" y="20"/>
                    </a:cxn>
                    <a:cxn ang="0">
                      <a:pos x="93" y="14"/>
                    </a:cxn>
                    <a:cxn ang="0">
                      <a:pos x="86" y="9"/>
                    </a:cxn>
                    <a:cxn ang="0">
                      <a:pos x="83" y="7"/>
                    </a:cxn>
                    <a:cxn ang="0">
                      <a:pos x="78" y="5"/>
                    </a:cxn>
                    <a:cxn ang="0">
                      <a:pos x="75" y="4"/>
                    </a:cxn>
                    <a:cxn ang="0">
                      <a:pos x="71" y="3"/>
                    </a:cxn>
                    <a:cxn ang="0">
                      <a:pos x="66" y="1"/>
                    </a:cxn>
                    <a:cxn ang="0">
                      <a:pos x="62" y="0"/>
                    </a:cxn>
                    <a:cxn ang="0">
                      <a:pos x="57" y="0"/>
                    </a:cxn>
                    <a:cxn ang="0">
                      <a:pos x="53" y="0"/>
                    </a:cxn>
                    <a:cxn ang="0">
                      <a:pos x="44" y="1"/>
                    </a:cxn>
                    <a:cxn ang="0">
                      <a:pos x="35" y="3"/>
                    </a:cxn>
                    <a:cxn ang="0">
                      <a:pos x="27" y="5"/>
                    </a:cxn>
                    <a:cxn ang="0">
                      <a:pos x="19" y="9"/>
                    </a:cxn>
                    <a:cxn ang="0">
                      <a:pos x="12" y="14"/>
                    </a:cxn>
                    <a:cxn ang="0">
                      <a:pos x="7" y="21"/>
                    </a:cxn>
                    <a:cxn ang="0">
                      <a:pos x="4" y="28"/>
                    </a:cxn>
                    <a:cxn ang="0">
                      <a:pos x="0" y="34"/>
                    </a:cxn>
                    <a:cxn ang="0">
                      <a:pos x="4" y="41"/>
                    </a:cxn>
                    <a:cxn ang="0">
                      <a:pos x="7" y="47"/>
                    </a:cxn>
                    <a:cxn ang="0">
                      <a:pos x="12" y="53"/>
                    </a:cxn>
                    <a:cxn ang="0">
                      <a:pos x="19" y="58"/>
                    </a:cxn>
                    <a:cxn ang="0">
                      <a:pos x="27" y="62"/>
                    </a:cxn>
                    <a:cxn ang="0">
                      <a:pos x="35" y="66"/>
                    </a:cxn>
                    <a:cxn ang="0">
                      <a:pos x="44" y="67"/>
                    </a:cxn>
                    <a:cxn ang="0">
                      <a:pos x="53" y="68"/>
                    </a:cxn>
                  </a:cxnLst>
                  <a:rect l="0" t="0" r="r" b="b"/>
                  <a:pathLst>
                    <a:path w="106" h="68">
                      <a:moveTo>
                        <a:pt x="53" y="68"/>
                      </a:moveTo>
                      <a:lnTo>
                        <a:pt x="57" y="68"/>
                      </a:lnTo>
                      <a:lnTo>
                        <a:pt x="63" y="67"/>
                      </a:lnTo>
                      <a:lnTo>
                        <a:pt x="67" y="67"/>
                      </a:lnTo>
                      <a:lnTo>
                        <a:pt x="72" y="66"/>
                      </a:lnTo>
                      <a:lnTo>
                        <a:pt x="76" y="64"/>
                      </a:lnTo>
                      <a:lnTo>
                        <a:pt x="79" y="62"/>
                      </a:lnTo>
                      <a:lnTo>
                        <a:pt x="84" y="60"/>
                      </a:lnTo>
                      <a:lnTo>
                        <a:pt x="87" y="58"/>
                      </a:lnTo>
                      <a:lnTo>
                        <a:pt x="94" y="54"/>
                      </a:lnTo>
                      <a:lnTo>
                        <a:pt x="99" y="49"/>
                      </a:lnTo>
                      <a:lnTo>
                        <a:pt x="102" y="42"/>
                      </a:lnTo>
                      <a:lnTo>
                        <a:pt x="106" y="36"/>
                      </a:lnTo>
                      <a:lnTo>
                        <a:pt x="106" y="34"/>
                      </a:lnTo>
                      <a:lnTo>
                        <a:pt x="106" y="34"/>
                      </a:lnTo>
                      <a:lnTo>
                        <a:pt x="106" y="34"/>
                      </a:lnTo>
                      <a:lnTo>
                        <a:pt x="106" y="34"/>
                      </a:lnTo>
                      <a:lnTo>
                        <a:pt x="103" y="26"/>
                      </a:lnTo>
                      <a:lnTo>
                        <a:pt x="99" y="20"/>
                      </a:lnTo>
                      <a:lnTo>
                        <a:pt x="93" y="14"/>
                      </a:lnTo>
                      <a:lnTo>
                        <a:pt x="86" y="9"/>
                      </a:lnTo>
                      <a:lnTo>
                        <a:pt x="83" y="7"/>
                      </a:lnTo>
                      <a:lnTo>
                        <a:pt x="78" y="5"/>
                      </a:lnTo>
                      <a:lnTo>
                        <a:pt x="75" y="4"/>
                      </a:lnTo>
                      <a:lnTo>
                        <a:pt x="71" y="3"/>
                      </a:lnTo>
                      <a:lnTo>
                        <a:pt x="66" y="1"/>
                      </a:lnTo>
                      <a:lnTo>
                        <a:pt x="62" y="0"/>
                      </a:lnTo>
                      <a:lnTo>
                        <a:pt x="57" y="0"/>
                      </a:lnTo>
                      <a:lnTo>
                        <a:pt x="53" y="0"/>
                      </a:lnTo>
                      <a:lnTo>
                        <a:pt x="44" y="1"/>
                      </a:lnTo>
                      <a:lnTo>
                        <a:pt x="35" y="3"/>
                      </a:lnTo>
                      <a:lnTo>
                        <a:pt x="27" y="5"/>
                      </a:lnTo>
                      <a:lnTo>
                        <a:pt x="19" y="9"/>
                      </a:lnTo>
                      <a:lnTo>
                        <a:pt x="12" y="14"/>
                      </a:lnTo>
                      <a:lnTo>
                        <a:pt x="7" y="21"/>
                      </a:lnTo>
                      <a:lnTo>
                        <a:pt x="4" y="28"/>
                      </a:lnTo>
                      <a:lnTo>
                        <a:pt x="0" y="34"/>
                      </a:lnTo>
                      <a:lnTo>
                        <a:pt x="4" y="41"/>
                      </a:lnTo>
                      <a:lnTo>
                        <a:pt x="7" y="47"/>
                      </a:lnTo>
                      <a:lnTo>
                        <a:pt x="12" y="53"/>
                      </a:lnTo>
                      <a:lnTo>
                        <a:pt x="19" y="58"/>
                      </a:lnTo>
                      <a:lnTo>
                        <a:pt x="27" y="62"/>
                      </a:lnTo>
                      <a:lnTo>
                        <a:pt x="35" y="66"/>
                      </a:lnTo>
                      <a:lnTo>
                        <a:pt x="44" y="67"/>
                      </a:lnTo>
                      <a:lnTo>
                        <a:pt x="53" y="68"/>
                      </a:lnTo>
                      <a:close/>
                    </a:path>
                  </a:pathLst>
                </a:custGeom>
                <a:solidFill>
                  <a:srgbClr val="3F9E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CA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801" name="Freeform 57"/>
                <p:cNvSpPr>
                  <a:spLocks/>
                </p:cNvSpPr>
                <p:nvPr/>
              </p:nvSpPr>
              <p:spPr bwMode="auto">
                <a:xfrm>
                  <a:off x="2894352" y="2684463"/>
                  <a:ext cx="79479" cy="31750"/>
                </a:xfrm>
                <a:custGeom>
                  <a:avLst/>
                  <a:gdLst/>
                  <a:ahLst/>
                  <a:cxnLst>
                    <a:cxn ang="0">
                      <a:pos x="81" y="9"/>
                    </a:cxn>
                    <a:cxn ang="0">
                      <a:pos x="74" y="8"/>
                    </a:cxn>
                    <a:cxn ang="0">
                      <a:pos x="69" y="6"/>
                    </a:cxn>
                    <a:cxn ang="0">
                      <a:pos x="62" y="4"/>
                    </a:cxn>
                    <a:cxn ang="0">
                      <a:pos x="57" y="0"/>
                    </a:cxn>
                    <a:cxn ang="0">
                      <a:pos x="51" y="2"/>
                    </a:cxn>
                    <a:cxn ang="0">
                      <a:pos x="44" y="6"/>
                    </a:cxn>
                    <a:cxn ang="0">
                      <a:pos x="35" y="12"/>
                    </a:cxn>
                    <a:cxn ang="0">
                      <a:pos x="26" y="17"/>
                    </a:cxn>
                    <a:cxn ang="0">
                      <a:pos x="17" y="21"/>
                    </a:cxn>
                    <a:cxn ang="0">
                      <a:pos x="10" y="25"/>
                    </a:cxn>
                    <a:cxn ang="0">
                      <a:pos x="3" y="29"/>
                    </a:cxn>
                    <a:cxn ang="0">
                      <a:pos x="0" y="30"/>
                    </a:cxn>
                    <a:cxn ang="0">
                      <a:pos x="5" y="37"/>
                    </a:cxn>
                    <a:cxn ang="0">
                      <a:pos x="11" y="42"/>
                    </a:cxn>
                    <a:cxn ang="0">
                      <a:pos x="17" y="47"/>
                    </a:cxn>
                    <a:cxn ang="0">
                      <a:pos x="24" y="52"/>
                    </a:cxn>
                    <a:cxn ang="0">
                      <a:pos x="30" y="55"/>
                    </a:cxn>
                    <a:cxn ang="0">
                      <a:pos x="37" y="58"/>
                    </a:cxn>
                    <a:cxn ang="0">
                      <a:pos x="44" y="60"/>
                    </a:cxn>
                    <a:cxn ang="0">
                      <a:pos x="51" y="60"/>
                    </a:cxn>
                    <a:cxn ang="0">
                      <a:pos x="60" y="59"/>
                    </a:cxn>
                    <a:cxn ang="0">
                      <a:pos x="70" y="56"/>
                    </a:cxn>
                    <a:cxn ang="0">
                      <a:pos x="79" y="52"/>
                    </a:cxn>
                    <a:cxn ang="0">
                      <a:pos x="86" y="46"/>
                    </a:cxn>
                    <a:cxn ang="0">
                      <a:pos x="94" y="39"/>
                    </a:cxn>
                    <a:cxn ang="0">
                      <a:pos x="102" y="30"/>
                    </a:cxn>
                    <a:cxn ang="0">
                      <a:pos x="108" y="21"/>
                    </a:cxn>
                    <a:cxn ang="0">
                      <a:pos x="115" y="9"/>
                    </a:cxn>
                    <a:cxn ang="0">
                      <a:pos x="81" y="9"/>
                    </a:cxn>
                  </a:cxnLst>
                  <a:rect l="0" t="0" r="r" b="b"/>
                  <a:pathLst>
                    <a:path w="115" h="60">
                      <a:moveTo>
                        <a:pt x="81" y="9"/>
                      </a:moveTo>
                      <a:lnTo>
                        <a:pt x="74" y="8"/>
                      </a:lnTo>
                      <a:lnTo>
                        <a:pt x="69" y="6"/>
                      </a:lnTo>
                      <a:lnTo>
                        <a:pt x="62" y="4"/>
                      </a:lnTo>
                      <a:lnTo>
                        <a:pt x="57" y="0"/>
                      </a:lnTo>
                      <a:lnTo>
                        <a:pt x="51" y="2"/>
                      </a:lnTo>
                      <a:lnTo>
                        <a:pt x="44" y="6"/>
                      </a:lnTo>
                      <a:lnTo>
                        <a:pt x="35" y="12"/>
                      </a:lnTo>
                      <a:lnTo>
                        <a:pt x="26" y="17"/>
                      </a:lnTo>
                      <a:lnTo>
                        <a:pt x="17" y="21"/>
                      </a:lnTo>
                      <a:lnTo>
                        <a:pt x="10" y="25"/>
                      </a:lnTo>
                      <a:lnTo>
                        <a:pt x="3" y="29"/>
                      </a:lnTo>
                      <a:lnTo>
                        <a:pt x="0" y="30"/>
                      </a:lnTo>
                      <a:lnTo>
                        <a:pt x="5" y="37"/>
                      </a:lnTo>
                      <a:lnTo>
                        <a:pt x="11" y="42"/>
                      </a:lnTo>
                      <a:lnTo>
                        <a:pt x="17" y="47"/>
                      </a:lnTo>
                      <a:lnTo>
                        <a:pt x="24" y="52"/>
                      </a:lnTo>
                      <a:lnTo>
                        <a:pt x="30" y="55"/>
                      </a:lnTo>
                      <a:lnTo>
                        <a:pt x="37" y="58"/>
                      </a:lnTo>
                      <a:lnTo>
                        <a:pt x="44" y="60"/>
                      </a:lnTo>
                      <a:lnTo>
                        <a:pt x="51" y="60"/>
                      </a:lnTo>
                      <a:lnTo>
                        <a:pt x="60" y="59"/>
                      </a:lnTo>
                      <a:lnTo>
                        <a:pt x="70" y="56"/>
                      </a:lnTo>
                      <a:lnTo>
                        <a:pt x="79" y="52"/>
                      </a:lnTo>
                      <a:lnTo>
                        <a:pt x="86" y="46"/>
                      </a:lnTo>
                      <a:lnTo>
                        <a:pt x="94" y="39"/>
                      </a:lnTo>
                      <a:lnTo>
                        <a:pt x="102" y="30"/>
                      </a:lnTo>
                      <a:lnTo>
                        <a:pt x="108" y="21"/>
                      </a:lnTo>
                      <a:lnTo>
                        <a:pt x="115" y="9"/>
                      </a:lnTo>
                      <a:lnTo>
                        <a:pt x="81" y="9"/>
                      </a:lnTo>
                      <a:close/>
                    </a:path>
                  </a:pathLst>
                </a:custGeom>
                <a:solidFill>
                  <a:srgbClr val="3F9E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CA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802" name="Freeform 58"/>
                <p:cNvSpPr>
                  <a:spLocks/>
                </p:cNvSpPr>
                <p:nvPr/>
              </p:nvSpPr>
              <p:spPr bwMode="auto">
                <a:xfrm>
                  <a:off x="2868316" y="2541588"/>
                  <a:ext cx="68516" cy="112713"/>
                </a:xfrm>
                <a:custGeom>
                  <a:avLst/>
                  <a:gdLst/>
                  <a:ahLst/>
                  <a:cxnLst>
                    <a:cxn ang="0">
                      <a:pos x="91" y="20"/>
                    </a:cxn>
                    <a:cxn ang="0">
                      <a:pos x="94" y="20"/>
                    </a:cxn>
                    <a:cxn ang="0">
                      <a:pos x="95" y="20"/>
                    </a:cxn>
                    <a:cxn ang="0">
                      <a:pos x="97" y="20"/>
                    </a:cxn>
                    <a:cxn ang="0">
                      <a:pos x="98" y="20"/>
                    </a:cxn>
                    <a:cxn ang="0">
                      <a:pos x="84" y="25"/>
                    </a:cxn>
                    <a:cxn ang="0">
                      <a:pos x="71" y="34"/>
                    </a:cxn>
                    <a:cxn ang="0">
                      <a:pos x="60" y="49"/>
                    </a:cxn>
                    <a:cxn ang="0">
                      <a:pos x="49" y="67"/>
                    </a:cxn>
                    <a:cxn ang="0">
                      <a:pos x="41" y="88"/>
                    </a:cxn>
                    <a:cxn ang="0">
                      <a:pos x="34" y="112"/>
                    </a:cxn>
                    <a:cxn ang="0">
                      <a:pos x="30" y="138"/>
                    </a:cxn>
                    <a:cxn ang="0">
                      <a:pos x="29" y="167"/>
                    </a:cxn>
                    <a:cxn ang="0">
                      <a:pos x="29" y="173"/>
                    </a:cxn>
                    <a:cxn ang="0">
                      <a:pos x="30" y="179"/>
                    </a:cxn>
                    <a:cxn ang="0">
                      <a:pos x="30" y="185"/>
                    </a:cxn>
                    <a:cxn ang="0">
                      <a:pos x="30" y="192"/>
                    </a:cxn>
                    <a:cxn ang="0">
                      <a:pos x="38" y="184"/>
                    </a:cxn>
                    <a:cxn ang="0">
                      <a:pos x="45" y="176"/>
                    </a:cxn>
                    <a:cxn ang="0">
                      <a:pos x="52" y="168"/>
                    </a:cxn>
                    <a:cxn ang="0">
                      <a:pos x="57" y="160"/>
                    </a:cxn>
                    <a:cxn ang="0">
                      <a:pos x="58" y="142"/>
                    </a:cxn>
                    <a:cxn ang="0">
                      <a:pos x="61" y="125"/>
                    </a:cxn>
                    <a:cxn ang="0">
                      <a:pos x="65" y="109"/>
                    </a:cxn>
                    <a:cxn ang="0">
                      <a:pos x="69" y="95"/>
                    </a:cxn>
                    <a:cxn ang="0">
                      <a:pos x="76" y="81"/>
                    </a:cxn>
                    <a:cxn ang="0">
                      <a:pos x="83" y="71"/>
                    </a:cxn>
                    <a:cxn ang="0">
                      <a:pos x="90" y="62"/>
                    </a:cxn>
                    <a:cxn ang="0">
                      <a:pos x="99" y="55"/>
                    </a:cxn>
                    <a:cxn ang="0">
                      <a:pos x="99" y="0"/>
                    </a:cxn>
                    <a:cxn ang="0">
                      <a:pos x="97" y="0"/>
                    </a:cxn>
                    <a:cxn ang="0">
                      <a:pos x="95" y="0"/>
                    </a:cxn>
                    <a:cxn ang="0">
                      <a:pos x="92" y="0"/>
                    </a:cxn>
                    <a:cxn ang="0">
                      <a:pos x="90" y="0"/>
                    </a:cxn>
                    <a:cxn ang="0">
                      <a:pos x="73" y="4"/>
                    </a:cxn>
                    <a:cxn ang="0">
                      <a:pos x="55" y="13"/>
                    </a:cxn>
                    <a:cxn ang="0">
                      <a:pos x="40" y="28"/>
                    </a:cxn>
                    <a:cxn ang="0">
                      <a:pos x="27" y="49"/>
                    </a:cxn>
                    <a:cxn ang="0">
                      <a:pos x="16" y="72"/>
                    </a:cxn>
                    <a:cxn ang="0">
                      <a:pos x="7" y="101"/>
                    </a:cxn>
                    <a:cxn ang="0">
                      <a:pos x="2" y="131"/>
                    </a:cxn>
                    <a:cxn ang="0">
                      <a:pos x="0" y="165"/>
                    </a:cxn>
                    <a:cxn ang="0">
                      <a:pos x="0" y="179"/>
                    </a:cxn>
                    <a:cxn ang="0">
                      <a:pos x="1" y="190"/>
                    </a:cxn>
                    <a:cxn ang="0">
                      <a:pos x="4" y="202"/>
                    </a:cxn>
                    <a:cxn ang="0">
                      <a:pos x="5" y="213"/>
                    </a:cxn>
                    <a:cxn ang="0">
                      <a:pos x="8" y="210"/>
                    </a:cxn>
                    <a:cxn ang="0">
                      <a:pos x="12" y="207"/>
                    </a:cxn>
                    <a:cxn ang="0">
                      <a:pos x="16" y="205"/>
                    </a:cxn>
                    <a:cxn ang="0">
                      <a:pos x="19" y="202"/>
                    </a:cxn>
                    <a:cxn ang="0">
                      <a:pos x="18" y="193"/>
                    </a:cxn>
                    <a:cxn ang="0">
                      <a:pos x="17" y="184"/>
                    </a:cxn>
                    <a:cxn ang="0">
                      <a:pos x="16" y="176"/>
                    </a:cxn>
                    <a:cxn ang="0">
                      <a:pos x="16" y="167"/>
                    </a:cxn>
                    <a:cxn ang="0">
                      <a:pos x="17" y="137"/>
                    </a:cxn>
                    <a:cxn ang="0">
                      <a:pos x="21" y="109"/>
                    </a:cxn>
                    <a:cxn ang="0">
                      <a:pos x="29" y="84"/>
                    </a:cxn>
                    <a:cxn ang="0">
                      <a:pos x="38" y="63"/>
                    </a:cxn>
                    <a:cxn ang="0">
                      <a:pos x="49" y="45"/>
                    </a:cxn>
                    <a:cxn ang="0">
                      <a:pos x="62" y="31"/>
                    </a:cxn>
                    <a:cxn ang="0">
                      <a:pos x="76" y="22"/>
                    </a:cxn>
                    <a:cxn ang="0">
                      <a:pos x="91" y="20"/>
                    </a:cxn>
                  </a:cxnLst>
                  <a:rect l="0" t="0" r="r" b="b"/>
                  <a:pathLst>
                    <a:path w="99" h="213">
                      <a:moveTo>
                        <a:pt x="91" y="20"/>
                      </a:moveTo>
                      <a:lnTo>
                        <a:pt x="94" y="20"/>
                      </a:lnTo>
                      <a:lnTo>
                        <a:pt x="95" y="20"/>
                      </a:lnTo>
                      <a:lnTo>
                        <a:pt x="97" y="20"/>
                      </a:lnTo>
                      <a:lnTo>
                        <a:pt x="98" y="20"/>
                      </a:lnTo>
                      <a:lnTo>
                        <a:pt x="84" y="25"/>
                      </a:lnTo>
                      <a:lnTo>
                        <a:pt x="71" y="34"/>
                      </a:lnTo>
                      <a:lnTo>
                        <a:pt x="60" y="49"/>
                      </a:lnTo>
                      <a:lnTo>
                        <a:pt x="49" y="67"/>
                      </a:lnTo>
                      <a:lnTo>
                        <a:pt x="41" y="88"/>
                      </a:lnTo>
                      <a:lnTo>
                        <a:pt x="34" y="112"/>
                      </a:lnTo>
                      <a:lnTo>
                        <a:pt x="30" y="138"/>
                      </a:lnTo>
                      <a:lnTo>
                        <a:pt x="29" y="167"/>
                      </a:lnTo>
                      <a:lnTo>
                        <a:pt x="29" y="173"/>
                      </a:lnTo>
                      <a:lnTo>
                        <a:pt x="30" y="179"/>
                      </a:lnTo>
                      <a:lnTo>
                        <a:pt x="30" y="185"/>
                      </a:lnTo>
                      <a:lnTo>
                        <a:pt x="30" y="192"/>
                      </a:lnTo>
                      <a:lnTo>
                        <a:pt x="38" y="184"/>
                      </a:lnTo>
                      <a:lnTo>
                        <a:pt x="45" y="176"/>
                      </a:lnTo>
                      <a:lnTo>
                        <a:pt x="52" y="168"/>
                      </a:lnTo>
                      <a:lnTo>
                        <a:pt x="57" y="160"/>
                      </a:lnTo>
                      <a:lnTo>
                        <a:pt x="58" y="142"/>
                      </a:lnTo>
                      <a:lnTo>
                        <a:pt x="61" y="125"/>
                      </a:lnTo>
                      <a:lnTo>
                        <a:pt x="65" y="109"/>
                      </a:lnTo>
                      <a:lnTo>
                        <a:pt x="69" y="95"/>
                      </a:lnTo>
                      <a:lnTo>
                        <a:pt x="76" y="81"/>
                      </a:lnTo>
                      <a:lnTo>
                        <a:pt x="83" y="71"/>
                      </a:lnTo>
                      <a:lnTo>
                        <a:pt x="90" y="62"/>
                      </a:lnTo>
                      <a:lnTo>
                        <a:pt x="99" y="55"/>
                      </a:lnTo>
                      <a:lnTo>
                        <a:pt x="99" y="0"/>
                      </a:lnTo>
                      <a:lnTo>
                        <a:pt x="97" y="0"/>
                      </a:lnTo>
                      <a:lnTo>
                        <a:pt x="95" y="0"/>
                      </a:lnTo>
                      <a:lnTo>
                        <a:pt x="92" y="0"/>
                      </a:lnTo>
                      <a:lnTo>
                        <a:pt x="90" y="0"/>
                      </a:lnTo>
                      <a:lnTo>
                        <a:pt x="73" y="4"/>
                      </a:lnTo>
                      <a:lnTo>
                        <a:pt x="55" y="13"/>
                      </a:lnTo>
                      <a:lnTo>
                        <a:pt x="40" y="28"/>
                      </a:lnTo>
                      <a:lnTo>
                        <a:pt x="27" y="49"/>
                      </a:lnTo>
                      <a:lnTo>
                        <a:pt x="16" y="72"/>
                      </a:lnTo>
                      <a:lnTo>
                        <a:pt x="7" y="101"/>
                      </a:lnTo>
                      <a:lnTo>
                        <a:pt x="2" y="131"/>
                      </a:lnTo>
                      <a:lnTo>
                        <a:pt x="0" y="165"/>
                      </a:lnTo>
                      <a:lnTo>
                        <a:pt x="0" y="179"/>
                      </a:lnTo>
                      <a:lnTo>
                        <a:pt x="1" y="190"/>
                      </a:lnTo>
                      <a:lnTo>
                        <a:pt x="4" y="202"/>
                      </a:lnTo>
                      <a:lnTo>
                        <a:pt x="5" y="213"/>
                      </a:lnTo>
                      <a:lnTo>
                        <a:pt x="8" y="210"/>
                      </a:lnTo>
                      <a:lnTo>
                        <a:pt x="12" y="207"/>
                      </a:lnTo>
                      <a:lnTo>
                        <a:pt x="16" y="205"/>
                      </a:lnTo>
                      <a:lnTo>
                        <a:pt x="19" y="202"/>
                      </a:lnTo>
                      <a:lnTo>
                        <a:pt x="18" y="193"/>
                      </a:lnTo>
                      <a:lnTo>
                        <a:pt x="17" y="184"/>
                      </a:lnTo>
                      <a:lnTo>
                        <a:pt x="16" y="176"/>
                      </a:lnTo>
                      <a:lnTo>
                        <a:pt x="16" y="167"/>
                      </a:lnTo>
                      <a:lnTo>
                        <a:pt x="17" y="137"/>
                      </a:lnTo>
                      <a:lnTo>
                        <a:pt x="21" y="109"/>
                      </a:lnTo>
                      <a:lnTo>
                        <a:pt x="29" y="84"/>
                      </a:lnTo>
                      <a:lnTo>
                        <a:pt x="38" y="63"/>
                      </a:lnTo>
                      <a:lnTo>
                        <a:pt x="49" y="45"/>
                      </a:lnTo>
                      <a:lnTo>
                        <a:pt x="62" y="31"/>
                      </a:lnTo>
                      <a:lnTo>
                        <a:pt x="76" y="22"/>
                      </a:lnTo>
                      <a:lnTo>
                        <a:pt x="91" y="20"/>
                      </a:lnTo>
                      <a:close/>
                    </a:path>
                  </a:pathLst>
                </a:custGeom>
                <a:solidFill>
                  <a:srgbClr val="3F9E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CA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803" name="Freeform 59"/>
                <p:cNvSpPr>
                  <a:spLocks/>
                </p:cNvSpPr>
                <p:nvPr/>
              </p:nvSpPr>
              <p:spPr bwMode="auto">
                <a:xfrm>
                  <a:off x="2879279" y="2551113"/>
                  <a:ext cx="56183" cy="96838"/>
                </a:xfrm>
                <a:custGeom>
                  <a:avLst/>
                  <a:gdLst/>
                  <a:ahLst/>
                  <a:cxnLst>
                    <a:cxn ang="0">
                      <a:pos x="13" y="147"/>
                    </a:cxn>
                    <a:cxn ang="0">
                      <a:pos x="14" y="118"/>
                    </a:cxn>
                    <a:cxn ang="0">
                      <a:pos x="18" y="92"/>
                    </a:cxn>
                    <a:cxn ang="0">
                      <a:pos x="25" y="68"/>
                    </a:cxn>
                    <a:cxn ang="0">
                      <a:pos x="33" y="47"/>
                    </a:cxn>
                    <a:cxn ang="0">
                      <a:pos x="44" y="29"/>
                    </a:cxn>
                    <a:cxn ang="0">
                      <a:pos x="55" y="14"/>
                    </a:cxn>
                    <a:cxn ang="0">
                      <a:pos x="68" y="5"/>
                    </a:cxn>
                    <a:cxn ang="0">
                      <a:pos x="82" y="0"/>
                    </a:cxn>
                    <a:cxn ang="0">
                      <a:pos x="81" y="0"/>
                    </a:cxn>
                    <a:cxn ang="0">
                      <a:pos x="79" y="0"/>
                    </a:cxn>
                    <a:cxn ang="0">
                      <a:pos x="78" y="0"/>
                    </a:cxn>
                    <a:cxn ang="0">
                      <a:pos x="75" y="0"/>
                    </a:cxn>
                    <a:cxn ang="0">
                      <a:pos x="60" y="2"/>
                    </a:cxn>
                    <a:cxn ang="0">
                      <a:pos x="46" y="11"/>
                    </a:cxn>
                    <a:cxn ang="0">
                      <a:pos x="33" y="25"/>
                    </a:cxn>
                    <a:cxn ang="0">
                      <a:pos x="22" y="43"/>
                    </a:cxn>
                    <a:cxn ang="0">
                      <a:pos x="13" y="64"/>
                    </a:cxn>
                    <a:cxn ang="0">
                      <a:pos x="5" y="89"/>
                    </a:cxn>
                    <a:cxn ang="0">
                      <a:pos x="1" y="117"/>
                    </a:cxn>
                    <a:cxn ang="0">
                      <a:pos x="0" y="147"/>
                    </a:cxn>
                    <a:cxn ang="0">
                      <a:pos x="0" y="156"/>
                    </a:cxn>
                    <a:cxn ang="0">
                      <a:pos x="1" y="164"/>
                    </a:cxn>
                    <a:cxn ang="0">
                      <a:pos x="2" y="173"/>
                    </a:cxn>
                    <a:cxn ang="0">
                      <a:pos x="3" y="182"/>
                    </a:cxn>
                    <a:cxn ang="0">
                      <a:pos x="5" y="180"/>
                    </a:cxn>
                    <a:cxn ang="0">
                      <a:pos x="8" y="177"/>
                    </a:cxn>
                    <a:cxn ang="0">
                      <a:pos x="12" y="174"/>
                    </a:cxn>
                    <a:cxn ang="0">
                      <a:pos x="14" y="172"/>
                    </a:cxn>
                    <a:cxn ang="0">
                      <a:pos x="14" y="165"/>
                    </a:cxn>
                    <a:cxn ang="0">
                      <a:pos x="14" y="159"/>
                    </a:cxn>
                    <a:cxn ang="0">
                      <a:pos x="13" y="153"/>
                    </a:cxn>
                    <a:cxn ang="0">
                      <a:pos x="13" y="147"/>
                    </a:cxn>
                  </a:cxnLst>
                  <a:rect l="0" t="0" r="r" b="b"/>
                  <a:pathLst>
                    <a:path w="82" h="182">
                      <a:moveTo>
                        <a:pt x="13" y="147"/>
                      </a:moveTo>
                      <a:lnTo>
                        <a:pt x="14" y="118"/>
                      </a:lnTo>
                      <a:lnTo>
                        <a:pt x="18" y="92"/>
                      </a:lnTo>
                      <a:lnTo>
                        <a:pt x="25" y="68"/>
                      </a:lnTo>
                      <a:lnTo>
                        <a:pt x="33" y="47"/>
                      </a:lnTo>
                      <a:lnTo>
                        <a:pt x="44" y="29"/>
                      </a:lnTo>
                      <a:lnTo>
                        <a:pt x="55" y="14"/>
                      </a:lnTo>
                      <a:lnTo>
                        <a:pt x="68" y="5"/>
                      </a:lnTo>
                      <a:lnTo>
                        <a:pt x="82" y="0"/>
                      </a:lnTo>
                      <a:lnTo>
                        <a:pt x="81" y="0"/>
                      </a:lnTo>
                      <a:lnTo>
                        <a:pt x="79" y="0"/>
                      </a:lnTo>
                      <a:lnTo>
                        <a:pt x="78" y="0"/>
                      </a:lnTo>
                      <a:lnTo>
                        <a:pt x="75" y="0"/>
                      </a:lnTo>
                      <a:lnTo>
                        <a:pt x="60" y="2"/>
                      </a:lnTo>
                      <a:lnTo>
                        <a:pt x="46" y="11"/>
                      </a:lnTo>
                      <a:lnTo>
                        <a:pt x="33" y="25"/>
                      </a:lnTo>
                      <a:lnTo>
                        <a:pt x="22" y="43"/>
                      </a:lnTo>
                      <a:lnTo>
                        <a:pt x="13" y="64"/>
                      </a:lnTo>
                      <a:lnTo>
                        <a:pt x="5" y="89"/>
                      </a:lnTo>
                      <a:lnTo>
                        <a:pt x="1" y="117"/>
                      </a:lnTo>
                      <a:lnTo>
                        <a:pt x="0" y="147"/>
                      </a:lnTo>
                      <a:lnTo>
                        <a:pt x="0" y="156"/>
                      </a:lnTo>
                      <a:lnTo>
                        <a:pt x="1" y="164"/>
                      </a:lnTo>
                      <a:lnTo>
                        <a:pt x="2" y="173"/>
                      </a:lnTo>
                      <a:lnTo>
                        <a:pt x="3" y="182"/>
                      </a:lnTo>
                      <a:lnTo>
                        <a:pt x="5" y="180"/>
                      </a:lnTo>
                      <a:lnTo>
                        <a:pt x="8" y="177"/>
                      </a:lnTo>
                      <a:lnTo>
                        <a:pt x="12" y="174"/>
                      </a:lnTo>
                      <a:lnTo>
                        <a:pt x="14" y="172"/>
                      </a:lnTo>
                      <a:lnTo>
                        <a:pt x="14" y="165"/>
                      </a:lnTo>
                      <a:lnTo>
                        <a:pt x="14" y="159"/>
                      </a:lnTo>
                      <a:lnTo>
                        <a:pt x="13" y="153"/>
                      </a:lnTo>
                      <a:lnTo>
                        <a:pt x="13" y="14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CA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10259" name="TextBox 84"/>
            <p:cNvSpPr txBox="1">
              <a:spLocks noChangeArrowheads="1"/>
            </p:cNvSpPr>
            <p:nvPr/>
          </p:nvSpPr>
          <p:spPr bwMode="auto">
            <a:xfrm>
              <a:off x="1562100" y="4496485"/>
              <a:ext cx="881973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CA" sz="1200"/>
                <a:t>Recording</a:t>
              </a:r>
              <a:br>
                <a:rPr lang="en-CA" sz="1200"/>
              </a:br>
              <a:r>
                <a:rPr lang="en-CA" sz="1200"/>
                <a:t>and</a:t>
              </a:r>
              <a:br>
                <a:rPr lang="en-CA" sz="1200"/>
              </a:br>
              <a:r>
                <a:rPr lang="en-CA" sz="1200"/>
                <a:t>CDRs</a:t>
              </a:r>
            </a:p>
          </p:txBody>
        </p:sp>
        <p:cxnSp>
          <p:nvCxnSpPr>
            <p:cNvPr id="87" name="Straight Arrow Connector 86"/>
            <p:cNvCxnSpPr>
              <a:stCxn id="10259" idx="0"/>
            </p:cNvCxnSpPr>
            <p:nvPr/>
          </p:nvCxnSpPr>
          <p:spPr>
            <a:xfrm rot="5400000" flipH="1" flipV="1">
              <a:off x="1103313" y="3541712"/>
              <a:ext cx="1854200" cy="539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61" name="TextBox 88"/>
            <p:cNvSpPr txBox="1">
              <a:spLocks noChangeArrowheads="1"/>
            </p:cNvSpPr>
            <p:nvPr/>
          </p:nvSpPr>
          <p:spPr bwMode="auto">
            <a:xfrm>
              <a:off x="3251200" y="4588818"/>
              <a:ext cx="88357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CA" sz="1200"/>
                <a:t>Annotated</a:t>
              </a:r>
            </a:p>
            <a:p>
              <a:pPr algn="ctr"/>
              <a:r>
                <a:rPr lang="en-CA" sz="1200"/>
                <a:t>Recording</a:t>
              </a:r>
            </a:p>
          </p:txBody>
        </p:sp>
        <p:cxnSp>
          <p:nvCxnSpPr>
            <p:cNvPr id="90" name="Straight Arrow Connector 89"/>
            <p:cNvCxnSpPr>
              <a:stCxn id="0" idx="0"/>
            </p:cNvCxnSpPr>
            <p:nvPr/>
          </p:nvCxnSpPr>
          <p:spPr>
            <a:xfrm rot="5400000" flipH="1" flipV="1">
              <a:off x="2751932" y="3607593"/>
              <a:ext cx="1922462" cy="412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Can 92"/>
            <p:cNvSpPr/>
            <p:nvPr/>
          </p:nvSpPr>
          <p:spPr>
            <a:xfrm>
              <a:off x="4965700" y="4254500"/>
              <a:ext cx="749300" cy="1130300"/>
            </a:xfrm>
            <a:prstGeom prst="ca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CA" sz="1200" dirty="0">
                  <a:latin typeface="Arial" pitchFamily="34" charset="0"/>
                  <a:cs typeface="Arial" pitchFamily="34" charset="0"/>
                </a:rPr>
                <a:t>Data Set</a:t>
              </a:r>
            </a:p>
          </p:txBody>
        </p:sp>
        <p:cxnSp>
          <p:nvCxnSpPr>
            <p:cNvPr id="94" name="Straight Arrow Connector 93"/>
            <p:cNvCxnSpPr>
              <a:stCxn id="0" idx="3"/>
              <a:endCxn id="93" idx="2"/>
            </p:cNvCxnSpPr>
            <p:nvPr/>
          </p:nvCxnSpPr>
          <p:spPr>
            <a:xfrm flipV="1">
              <a:off x="4135437" y="4819650"/>
              <a:ext cx="83026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Elbow Connector 98"/>
            <p:cNvCxnSpPr>
              <a:stCxn id="120056" idx="2"/>
              <a:endCxn id="120054" idx="2"/>
            </p:cNvCxnSpPr>
            <p:nvPr/>
          </p:nvCxnSpPr>
          <p:spPr>
            <a:xfrm rot="5400000">
              <a:off x="5384799" y="2451100"/>
              <a:ext cx="3175" cy="1651000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66" name="TextBox 99"/>
            <p:cNvSpPr txBox="1">
              <a:spLocks noChangeArrowheads="1"/>
            </p:cNvSpPr>
            <p:nvPr/>
          </p:nvSpPr>
          <p:spPr bwMode="auto">
            <a:xfrm>
              <a:off x="6705600" y="4588818"/>
              <a:ext cx="60144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CA" sz="1200"/>
                <a:t>Model</a:t>
              </a:r>
            </a:p>
            <a:p>
              <a:pPr algn="ctr"/>
              <a:r>
                <a:rPr lang="en-CA" sz="1200"/>
                <a:t>Files</a:t>
              </a:r>
            </a:p>
          </p:txBody>
        </p:sp>
        <p:cxnSp>
          <p:nvCxnSpPr>
            <p:cNvPr id="101" name="Straight Arrow Connector 100"/>
            <p:cNvCxnSpPr>
              <a:stCxn id="10266" idx="0"/>
            </p:cNvCxnSpPr>
            <p:nvPr/>
          </p:nvCxnSpPr>
          <p:spPr>
            <a:xfrm rot="5400000" flipH="1" flipV="1">
              <a:off x="6078538" y="3619499"/>
              <a:ext cx="1897062" cy="4286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68" name="TextBox 103"/>
            <p:cNvSpPr txBox="1">
              <a:spLocks noChangeArrowheads="1"/>
            </p:cNvSpPr>
            <p:nvPr/>
          </p:nvSpPr>
          <p:spPr bwMode="auto">
            <a:xfrm>
              <a:off x="7442200" y="3915718"/>
              <a:ext cx="88357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CA" sz="1200"/>
                <a:t>NetBorder</a:t>
              </a:r>
            </a:p>
            <a:p>
              <a:pPr algn="ctr"/>
              <a:r>
                <a:rPr lang="en-CA" sz="1200"/>
                <a:t>Load</a:t>
              </a:r>
            </a:p>
          </p:txBody>
        </p:sp>
        <p:cxnSp>
          <p:nvCxnSpPr>
            <p:cNvPr id="105" name="Straight Arrow Connector 104"/>
            <p:cNvCxnSpPr>
              <a:stCxn id="10268" idx="0"/>
              <a:endCxn id="120052" idx="2"/>
            </p:cNvCxnSpPr>
            <p:nvPr/>
          </p:nvCxnSpPr>
          <p:spPr>
            <a:xfrm rot="16200000" flipV="1">
              <a:off x="7552532" y="3585368"/>
              <a:ext cx="639762" cy="2222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48" name="Picture 2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21575" y="2073275"/>
            <a:ext cx="6953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High level Network Architecture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2B18A16-1D2C-438A-BAF2-40E49F13295C}" type="datetime1">
              <a:rPr lang="fr-CA"/>
              <a:pPr>
                <a:defRPr/>
              </a:pPr>
              <a:t>2009-05-27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(c) 2009 Sangoma Technologies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E699B-1FEB-44B8-9034-37FD1DE2E062}" type="slidenum">
              <a:rPr lang="en-CA"/>
              <a:pPr>
                <a:defRPr/>
              </a:pPr>
              <a:t>9</a:t>
            </a:fld>
            <a:endParaRPr lang="en-CA" dirty="0"/>
          </a:p>
        </p:txBody>
      </p:sp>
      <p:sp>
        <p:nvSpPr>
          <p:cNvPr id="11270" name="TextBox 28"/>
          <p:cNvSpPr txBox="1">
            <a:spLocks noChangeArrowheads="1"/>
          </p:cNvSpPr>
          <p:nvPr/>
        </p:nvSpPr>
        <p:spPr bwMode="auto">
          <a:xfrm>
            <a:off x="954088" y="5476875"/>
            <a:ext cx="1287462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/>
              <a:t>NetBorder Express Gateways</a:t>
            </a:r>
          </a:p>
        </p:txBody>
      </p:sp>
      <p:cxnSp>
        <p:nvCxnSpPr>
          <p:cNvPr id="32" name="Straight Connector 31"/>
          <p:cNvCxnSpPr/>
          <p:nvPr/>
        </p:nvCxnSpPr>
        <p:spPr>
          <a:xfrm rot="5400000">
            <a:off x="1540669" y="4241007"/>
            <a:ext cx="274637" cy="0"/>
          </a:xfrm>
          <a:prstGeom prst="line">
            <a:avLst/>
          </a:prstGeom>
          <a:ln w="57150" cap="rnd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loud 32"/>
          <p:cNvSpPr/>
          <p:nvPr/>
        </p:nvSpPr>
        <p:spPr>
          <a:xfrm>
            <a:off x="-322263" y="1917700"/>
            <a:ext cx="1039813" cy="798513"/>
          </a:xfrm>
          <a:prstGeom prst="cloud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defRPr/>
            </a:pPr>
            <a:r>
              <a:rPr lang="en-US" sz="1400" dirty="0"/>
              <a:t>SIP</a:t>
            </a:r>
          </a:p>
        </p:txBody>
      </p:sp>
      <p:sp>
        <p:nvSpPr>
          <p:cNvPr id="34" name="Cloud 33"/>
          <p:cNvSpPr/>
          <p:nvPr/>
        </p:nvSpPr>
        <p:spPr>
          <a:xfrm>
            <a:off x="-358775" y="3898900"/>
            <a:ext cx="1039813" cy="798513"/>
          </a:xfrm>
          <a:prstGeom prst="cloud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defRPr/>
            </a:pPr>
            <a:r>
              <a:rPr lang="en-US" sz="1400" dirty="0"/>
              <a:t>PSTN</a:t>
            </a:r>
          </a:p>
        </p:txBody>
      </p:sp>
      <p:cxnSp>
        <p:nvCxnSpPr>
          <p:cNvPr id="36" name="Straight Connector 35"/>
          <p:cNvCxnSpPr>
            <a:stCxn id="33" idx="0"/>
          </p:cNvCxnSpPr>
          <p:nvPr/>
        </p:nvCxnSpPr>
        <p:spPr>
          <a:xfrm>
            <a:off x="715963" y="2317750"/>
            <a:ext cx="2395537" cy="4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4" idx="0"/>
          </p:cNvCxnSpPr>
          <p:nvPr/>
        </p:nvCxnSpPr>
        <p:spPr>
          <a:xfrm flipV="1">
            <a:off x="681038" y="3576638"/>
            <a:ext cx="977900" cy="722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4" idx="0"/>
          </p:cNvCxnSpPr>
          <p:nvPr/>
        </p:nvCxnSpPr>
        <p:spPr>
          <a:xfrm>
            <a:off x="681038" y="4298950"/>
            <a:ext cx="941387" cy="538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836738" y="3554413"/>
            <a:ext cx="1281112" cy="4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809750" y="4881563"/>
            <a:ext cx="1281113" cy="4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181350" y="2514600"/>
            <a:ext cx="1281113" cy="4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154363" y="3357563"/>
            <a:ext cx="1281112" cy="4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154363" y="4773613"/>
            <a:ext cx="1281112" cy="4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027613" y="4764088"/>
            <a:ext cx="1281112" cy="4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019675" y="3330575"/>
            <a:ext cx="1279525" cy="4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992688" y="2460625"/>
            <a:ext cx="1279525" cy="4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373813" y="4773613"/>
            <a:ext cx="1279525" cy="4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364288" y="3340100"/>
            <a:ext cx="1279525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373813" y="2478088"/>
            <a:ext cx="1279525" cy="4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88" name="Group 26"/>
          <p:cNvGrpSpPr>
            <a:grpSpLocks/>
          </p:cNvGrpSpPr>
          <p:nvPr/>
        </p:nvGrpSpPr>
        <p:grpSpPr bwMode="auto">
          <a:xfrm>
            <a:off x="4108450" y="1931988"/>
            <a:ext cx="1198563" cy="4032250"/>
            <a:chOff x="4081110" y="1932698"/>
            <a:chExt cx="1198598" cy="4032095"/>
          </a:xfrm>
        </p:grpSpPr>
        <p:pic>
          <p:nvPicPr>
            <p:cNvPr id="25603" name="Picture 3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4332747" y="1932698"/>
              <a:ext cx="695325" cy="947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4332747" y="2792464"/>
              <a:ext cx="695325" cy="947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4332747" y="4283987"/>
              <a:ext cx="695325" cy="947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4" name="Straight Connector 13"/>
            <p:cNvCxnSpPr/>
            <p:nvPr/>
          </p:nvCxnSpPr>
          <p:spPr>
            <a:xfrm rot="5400000">
              <a:off x="4544683" y="4034467"/>
              <a:ext cx="273040" cy="0"/>
            </a:xfrm>
            <a:prstGeom prst="line">
              <a:avLst/>
            </a:prstGeom>
            <a:ln w="57150" cap="rnd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06" name="TextBox 14"/>
            <p:cNvSpPr txBox="1">
              <a:spLocks noChangeArrowheads="1"/>
            </p:cNvSpPr>
            <p:nvPr/>
          </p:nvSpPr>
          <p:spPr bwMode="auto">
            <a:xfrm>
              <a:off x="4081110" y="5441573"/>
              <a:ext cx="119859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/>
                <a:t>NetBorder</a:t>
              </a:r>
            </a:p>
            <a:p>
              <a:pPr algn="ctr"/>
              <a:r>
                <a:rPr lang="en-US" sz="1400"/>
                <a:t>CPA Servers</a:t>
              </a:r>
            </a:p>
          </p:txBody>
        </p:sp>
      </p:grpSp>
      <p:pic>
        <p:nvPicPr>
          <p:cNvPr id="1128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46200" y="1847850"/>
            <a:ext cx="6191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302677" y="3100612"/>
            <a:ext cx="695325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302672" y="4391567"/>
            <a:ext cx="695325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Can 17"/>
          <p:cNvSpPr/>
          <p:nvPr/>
        </p:nvSpPr>
        <p:spPr>
          <a:xfrm>
            <a:off x="3092450" y="1811338"/>
            <a:ext cx="80963" cy="3522662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Can 18"/>
          <p:cNvSpPr/>
          <p:nvPr/>
        </p:nvSpPr>
        <p:spPr>
          <a:xfrm>
            <a:off x="6284913" y="1828800"/>
            <a:ext cx="79375" cy="3522663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1294" name="Group 25"/>
          <p:cNvGrpSpPr>
            <a:grpSpLocks/>
          </p:cNvGrpSpPr>
          <p:nvPr/>
        </p:nvGrpSpPr>
        <p:grpSpPr bwMode="auto">
          <a:xfrm>
            <a:off x="7202488" y="1951038"/>
            <a:ext cx="1320800" cy="3978275"/>
            <a:chOff x="7203091" y="1950630"/>
            <a:chExt cx="1319592" cy="3978307"/>
          </a:xfrm>
        </p:grpSpPr>
        <p:pic>
          <p:nvPicPr>
            <p:cNvPr id="1129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515220" y="1950630"/>
              <a:ext cx="695325" cy="947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8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515220" y="2810396"/>
              <a:ext cx="695325" cy="947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9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515220" y="4248131"/>
              <a:ext cx="695325" cy="947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3" name="Straight Connector 22"/>
            <p:cNvCxnSpPr/>
            <p:nvPr/>
          </p:nvCxnSpPr>
          <p:spPr>
            <a:xfrm rot="5400000">
              <a:off x="7725567" y="3999315"/>
              <a:ext cx="274639" cy="0"/>
            </a:xfrm>
            <a:prstGeom prst="line">
              <a:avLst/>
            </a:prstGeom>
            <a:ln w="57150" cap="rnd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01" name="TextBox 23"/>
            <p:cNvSpPr txBox="1">
              <a:spLocks noChangeArrowheads="1"/>
            </p:cNvSpPr>
            <p:nvPr/>
          </p:nvSpPr>
          <p:spPr bwMode="auto">
            <a:xfrm>
              <a:off x="7203091" y="5405717"/>
              <a:ext cx="131959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/>
                <a:t>Asterisk and </a:t>
              </a:r>
              <a:br>
                <a:rPr lang="en-US" sz="1400"/>
              </a:br>
              <a:r>
                <a:rPr lang="en-US" sz="1400"/>
                <a:t>Dialer Servers</a:t>
              </a:r>
            </a:p>
          </p:txBody>
        </p:sp>
      </p:grpSp>
      <p:sp>
        <p:nvSpPr>
          <p:cNvPr id="11295" name="TextBox 52"/>
          <p:cNvSpPr txBox="1">
            <a:spLocks noChangeArrowheads="1"/>
          </p:cNvSpPr>
          <p:nvPr/>
        </p:nvSpPr>
        <p:spPr bwMode="auto">
          <a:xfrm>
            <a:off x="5862638" y="1506538"/>
            <a:ext cx="9667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/>
              <a:t>LAN / WAN</a:t>
            </a:r>
          </a:p>
        </p:txBody>
      </p:sp>
      <p:sp>
        <p:nvSpPr>
          <p:cNvPr id="11296" name="TextBox 53"/>
          <p:cNvSpPr txBox="1">
            <a:spLocks noChangeArrowheads="1"/>
          </p:cNvSpPr>
          <p:nvPr/>
        </p:nvSpPr>
        <p:spPr bwMode="auto">
          <a:xfrm>
            <a:off x="2679700" y="1514475"/>
            <a:ext cx="96678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LAN / WAN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752754" y="2098205"/>
            <a:ext cx="57169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SIP</a:t>
            </a:r>
          </a:p>
          <a:p>
            <a:pPr algn="ctr"/>
            <a:r>
              <a:rPr lang="en-US" sz="1200" dirty="0" smtClean="0"/>
              <a:t>Trunk</a:t>
            </a:r>
            <a:endParaRPr lang="en-US" sz="1200" dirty="0"/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752755" y="4160089"/>
            <a:ext cx="59503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/>
              <a:t>T1/E1</a:t>
            </a:r>
            <a:endParaRPr lang="en-US" sz="1200" dirty="0"/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6792529" y="2241640"/>
            <a:ext cx="4331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SIP</a:t>
            </a:r>
            <a:endParaRPr lang="en-US" sz="1200" dirty="0"/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3206646" y="2286463"/>
            <a:ext cx="4331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SIP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PT_Template_Oct-2007-Section1 2">
    <a:dk1>
      <a:srgbClr val="000000"/>
    </a:dk1>
    <a:lt1>
      <a:srgbClr val="FFFFFF"/>
    </a:lt1>
    <a:dk2>
      <a:srgbClr val="000000"/>
    </a:dk2>
    <a:lt2>
      <a:srgbClr val="918F90"/>
    </a:lt2>
    <a:accent1>
      <a:srgbClr val="F79910"/>
    </a:accent1>
    <a:accent2>
      <a:srgbClr val="560E78"/>
    </a:accent2>
    <a:accent3>
      <a:srgbClr val="FFFFFF"/>
    </a:accent3>
    <a:accent4>
      <a:srgbClr val="000000"/>
    </a:accent4>
    <a:accent5>
      <a:srgbClr val="FACAAA"/>
    </a:accent5>
    <a:accent6>
      <a:srgbClr val="4D0C6C"/>
    </a:accent6>
    <a:hlink>
      <a:srgbClr val="1C98C3"/>
    </a:hlink>
    <a:folHlink>
      <a:srgbClr val="659A1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Sangoma_Template_2008</Template>
  <TotalTime>1894</TotalTime>
  <Words>493</Words>
  <Application>Microsoft Office PowerPoint</Application>
  <PresentationFormat>On-screen Show (4:3)</PresentationFormat>
  <Paragraphs>128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1_Custom Design</vt:lpstr>
      <vt:lpstr>NetBorder Call Analyzer Accuracy Benchmarking</vt:lpstr>
      <vt:lpstr>How do you make a  machine analyze and classify calls?</vt:lpstr>
      <vt:lpstr>NetBorder CPA Engine: Unique Approach</vt:lpstr>
      <vt:lpstr>NetBorder CPA Performance</vt:lpstr>
      <vt:lpstr>Graph Explained</vt:lpstr>
      <vt:lpstr>Graph Explained (cont.)</vt:lpstr>
      <vt:lpstr>CPA: Why Accuracy and Speed?</vt:lpstr>
      <vt:lpstr>CPA Training / Modeling Process</vt:lpstr>
      <vt:lpstr>High level Network Architecture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Paraxip NetBorder B2BUA Recording</dc:title>
  <dc:creator>Frederic Dickey</dc:creator>
  <cp:lastModifiedBy>fdickey</cp:lastModifiedBy>
  <cp:revision>278</cp:revision>
  <dcterms:created xsi:type="dcterms:W3CDTF">2008-03-31T16:48:40Z</dcterms:created>
  <dcterms:modified xsi:type="dcterms:W3CDTF">2009-05-27T19:55:30Z</dcterms:modified>
</cp:coreProperties>
</file>